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97" r:id="rId3"/>
    <p:sldId id="296" r:id="rId4"/>
    <p:sldId id="299" r:id="rId5"/>
    <p:sldId id="308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1" r:id="rId16"/>
  </p:sldIdLst>
  <p:sldSz cx="8280400" cy="6121400"/>
  <p:notesSz cx="6985000" cy="9283700"/>
  <p:defaultTextStyle>
    <a:defPPr>
      <a:defRPr lang="ru-RU"/>
    </a:defPPr>
    <a:lvl1pPr marL="0" algn="l" defTabSz="7460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73042" algn="l" defTabSz="7460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46085" algn="l" defTabSz="7460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19126" algn="l" defTabSz="7460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492168" algn="l" defTabSz="7460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865210" algn="l" defTabSz="7460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238252" algn="l" defTabSz="7460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611295" algn="l" defTabSz="7460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2984336" algn="l" defTabSz="7460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393" userDrawn="1">
          <p15:clr>
            <a:srgbClr val="A4A3A4"/>
          </p15:clr>
        </p15:guide>
        <p15:guide id="3" pos="7514" userDrawn="1">
          <p15:clr>
            <a:srgbClr val="A4A3A4"/>
          </p15:clr>
        </p15:guide>
        <p15:guide id="4" orient="horz" pos="3974" userDrawn="1">
          <p15:clr>
            <a:srgbClr val="A4A3A4"/>
          </p15:clr>
        </p15:guide>
        <p15:guide id="5" pos="211" userDrawn="1">
          <p15:clr>
            <a:srgbClr val="A4A3A4"/>
          </p15:clr>
        </p15:guide>
        <p15:guide id="6" orient="horz" pos="164" userDrawn="1">
          <p15:clr>
            <a:srgbClr val="A4A3A4"/>
          </p15:clr>
        </p15:guide>
        <p15:guide id="7" orient="horz" pos="4156" userDrawn="1">
          <p15:clr>
            <a:srgbClr val="A4A3A4"/>
          </p15:clr>
        </p15:guide>
        <p15:guide id="8" orient="horz" pos="436" userDrawn="1">
          <p15:clr>
            <a:srgbClr val="A4A3A4"/>
          </p15:clr>
        </p15:guide>
        <p15:guide id="9" pos="5110" userDrawn="1">
          <p15:clr>
            <a:srgbClr val="A4A3A4"/>
          </p15:clr>
        </p15:guide>
        <p15:guide id="11" pos="2842" userDrawn="1">
          <p15:clr>
            <a:srgbClr val="A4A3A4"/>
          </p15:clr>
        </p15:guide>
        <p15:guide id="12" pos="3840" userDrawn="1">
          <p15:clr>
            <a:srgbClr val="A4A3A4"/>
          </p15:clr>
        </p15:guide>
        <p15:guide id="13" orient="horz" pos="743">
          <p15:clr>
            <a:srgbClr val="A4A3A4"/>
          </p15:clr>
        </p15:guide>
        <p15:guide id="14" orient="horz" pos="3547">
          <p15:clr>
            <a:srgbClr val="A4A3A4"/>
          </p15:clr>
        </p15:guide>
        <p15:guide id="15" orient="horz" pos="522">
          <p15:clr>
            <a:srgbClr val="A4A3A4"/>
          </p15:clr>
        </p15:guide>
        <p15:guide id="16" orient="horz" pos="3710">
          <p15:clr>
            <a:srgbClr val="A4A3A4"/>
          </p15:clr>
        </p15:guide>
        <p15:guide id="17" orient="horz" pos="1747">
          <p15:clr>
            <a:srgbClr val="A4A3A4"/>
          </p15:clr>
        </p15:guide>
        <p15:guide id="18" pos="267">
          <p15:clr>
            <a:srgbClr val="A4A3A4"/>
          </p15:clr>
        </p15:guide>
        <p15:guide id="19" pos="5103">
          <p15:clr>
            <a:srgbClr val="A4A3A4"/>
          </p15:clr>
        </p15:guide>
        <p15:guide id="20" pos="144">
          <p15:clr>
            <a:srgbClr val="A4A3A4"/>
          </p15:clr>
        </p15:guide>
        <p15:guide id="21" pos="3470">
          <p15:clr>
            <a:srgbClr val="A4A3A4"/>
          </p15:clr>
        </p15:guide>
        <p15:guide id="22" pos="1457">
          <p15:clr>
            <a:srgbClr val="A4A3A4"/>
          </p15:clr>
        </p15:guide>
        <p15:guide id="23" pos="28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4">
          <p15:clr>
            <a:srgbClr val="A4A3A4"/>
          </p15:clr>
        </p15:guide>
        <p15:guide id="2" pos="2140">
          <p15:clr>
            <a:srgbClr val="A4A3A4"/>
          </p15:clr>
        </p15:guide>
        <p15:guide id="3" orient="horz" pos="2924">
          <p15:clr>
            <a:srgbClr val="A4A3A4"/>
          </p15:clr>
        </p15:guide>
        <p15:guide id="4" pos="220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na Khromova" initials="TK" lastIdx="2" clrIdx="0">
    <p:extLst>
      <p:ext uri="{19B8F6BF-5375-455C-9EA6-DF929625EA0E}">
        <p15:presenceInfo xmlns:p15="http://schemas.microsoft.com/office/powerpoint/2012/main" userId="Tina Khromov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  <a:srgbClr val="33CC33"/>
    <a:srgbClr val="EB028B"/>
    <a:srgbClr val="387824"/>
    <a:srgbClr val="003399"/>
    <a:srgbClr val="0033CC"/>
    <a:srgbClr val="5AC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37" autoAdjust="0"/>
    <p:restoredTop sz="86444"/>
  </p:normalViewPr>
  <p:slideViewPr>
    <p:cSldViewPr>
      <p:cViewPr>
        <p:scale>
          <a:sx n="75" d="100"/>
          <a:sy n="75" d="100"/>
        </p:scale>
        <p:origin x="1626" y="210"/>
      </p:cViewPr>
      <p:guideLst>
        <p:guide orient="horz" pos="346"/>
        <p:guide pos="393"/>
        <p:guide pos="7514"/>
        <p:guide orient="horz" pos="3974"/>
        <p:guide pos="211"/>
        <p:guide orient="horz" pos="164"/>
        <p:guide orient="horz" pos="4156"/>
        <p:guide orient="horz" pos="436"/>
        <p:guide pos="5110"/>
        <p:guide pos="2842"/>
        <p:guide pos="3840"/>
        <p:guide orient="horz" pos="743"/>
        <p:guide orient="horz" pos="3547"/>
        <p:guide orient="horz" pos="522"/>
        <p:guide orient="horz" pos="3710"/>
        <p:guide orient="horz" pos="1747"/>
        <p:guide pos="267"/>
        <p:guide pos="5103"/>
        <p:guide pos="144"/>
        <p:guide pos="3470"/>
        <p:guide pos="1457"/>
        <p:guide pos="28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-4027" y="-82"/>
      </p:cViewPr>
      <p:guideLst>
        <p:guide orient="horz" pos="3124"/>
        <p:guide pos="2140"/>
        <p:guide orient="horz" pos="2924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56551" y="0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DED57-EF0C-4085-889A-34FBC381B683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8817905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56551" y="8817905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AC0C7-F71C-41B7-B271-3F14D01D3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0595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56551" y="0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6B817-724F-4458-A2B8-50567BE10A75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96913"/>
            <a:ext cx="470852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8817905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56551" y="8817905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406CC-6004-4296-AC43-0DE2EC417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1563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7460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73042" algn="l" defTabSz="7460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46085" algn="l" defTabSz="7460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19126" algn="l" defTabSz="7460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92168" algn="l" defTabSz="7460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65210" algn="l" defTabSz="7460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38252" algn="l" defTabSz="7460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11295" algn="l" defTabSz="7460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84336" algn="l" defTabSz="7460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8238" y="696913"/>
            <a:ext cx="4708525" cy="3481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406CC-6004-4296-AC43-0DE2EC417B3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413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8238" y="696913"/>
            <a:ext cx="4708525" cy="3481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406CC-6004-4296-AC43-0DE2EC417B3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223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8238" y="696913"/>
            <a:ext cx="4708525" cy="3481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406CC-6004-4296-AC43-0DE2EC417B3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1956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8238" y="696913"/>
            <a:ext cx="4708525" cy="3481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406CC-6004-4296-AC43-0DE2EC417B3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2224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8238" y="696913"/>
            <a:ext cx="4708525" cy="3481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406CC-6004-4296-AC43-0DE2EC417B3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3714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8238" y="696913"/>
            <a:ext cx="4708525" cy="3481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406CC-6004-4296-AC43-0DE2EC417B3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251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8238" y="696913"/>
            <a:ext cx="4708525" cy="3481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406CC-6004-4296-AC43-0DE2EC417B3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570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8238" y="696913"/>
            <a:ext cx="4708525" cy="3481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406CC-6004-4296-AC43-0DE2EC417B3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616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8238" y="696913"/>
            <a:ext cx="4708525" cy="3481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406CC-6004-4296-AC43-0DE2EC417B3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924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8238" y="696913"/>
            <a:ext cx="4708525" cy="3481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406CC-6004-4296-AC43-0DE2EC417B3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629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8238" y="696913"/>
            <a:ext cx="4708525" cy="3481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406CC-6004-4296-AC43-0DE2EC417B3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090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8238" y="696913"/>
            <a:ext cx="4708525" cy="3481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406CC-6004-4296-AC43-0DE2EC417B3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437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8238" y="696913"/>
            <a:ext cx="4708525" cy="3481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406CC-6004-4296-AC43-0DE2EC417B3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296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8238" y="696913"/>
            <a:ext cx="4708525" cy="3481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406CC-6004-4296-AC43-0DE2EC417B3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989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3B4840F-217D-4747-B4F5-06437194F5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8154" y="3653825"/>
            <a:ext cx="4572268" cy="23847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21029" y="2104076"/>
            <a:ext cx="7345685" cy="1312133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21030" y="3452332"/>
            <a:ext cx="7345684" cy="149002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73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6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9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92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65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38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11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84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ФИО, должность и компания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131526" y="5691153"/>
            <a:ext cx="1932094" cy="325908"/>
          </a:xfrm>
        </p:spPr>
        <p:txBody>
          <a:bodyPr/>
          <a:lstStyle/>
          <a:p>
            <a:fld id="{8DBEAAEB-758A-4AAD-84ED-67F58590D84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F1FE58ED-D3E6-AA44-8FFB-1D95F8E47BBD}"/>
              </a:ext>
            </a:extLst>
          </p:cNvPr>
          <p:cNvSpPr txBox="1">
            <a:spLocks/>
          </p:cNvSpPr>
          <p:nvPr userDrawn="1"/>
        </p:nvSpPr>
        <p:spPr>
          <a:xfrm>
            <a:off x="330374" y="544615"/>
            <a:ext cx="2026315" cy="267913"/>
          </a:xfrm>
          <a:prstGeom prst="rect">
            <a:avLst/>
          </a:prstGeom>
        </p:spPr>
        <p:txBody>
          <a:bodyPr vert="horz" lIns="74607" tIns="37302" rIns="74607" bIns="37302" rtlCol="0">
            <a:noAutofit/>
          </a:bodyPr>
          <a:lstStyle>
            <a:lvl1pPr marL="279781" indent="-279781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606194" indent="-23315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932606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305647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1678692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051731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24773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7814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0857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41"/>
              </a:lnSpc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6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6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ru-RU" sz="16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6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февраля</a:t>
            </a:r>
          </a:p>
        </p:txBody>
      </p:sp>
      <p:pic>
        <p:nvPicPr>
          <p:cNvPr id="8" name="Picture 12">
            <a:extLst>
              <a:ext uri="{FF2B5EF4-FFF2-40B4-BE49-F238E27FC236}">
                <a16:creationId xmlns:a16="http://schemas.microsoft.com/office/drawing/2014/main" id="{2B9BF9CD-5FC8-094E-9440-3673953A985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28432" y="15798"/>
            <a:ext cx="1738283" cy="172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A9E06AB-41EC-A843-B5DD-A5BD8D1AE493}"/>
              </a:ext>
            </a:extLst>
          </p:cNvPr>
          <p:cNvSpPr txBox="1">
            <a:spLocks/>
          </p:cNvSpPr>
          <p:nvPr userDrawn="1"/>
        </p:nvSpPr>
        <p:spPr>
          <a:xfrm>
            <a:off x="313685" y="224386"/>
            <a:ext cx="6202779" cy="353539"/>
          </a:xfrm>
          <a:prstGeom prst="rect">
            <a:avLst/>
          </a:prstGeom>
        </p:spPr>
        <p:txBody>
          <a:bodyPr vert="horz" lIns="74607" tIns="37302" rIns="74607" bIns="3730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Международная конференция «Ягоды России 2020»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950D3229-DB7D-9642-AF32-53494DFB709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0713" y="5076825"/>
            <a:ext cx="2151062" cy="939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/>
              <a:t>Логотип компании</a:t>
            </a:r>
          </a:p>
        </p:txBody>
      </p:sp>
    </p:spTree>
    <p:extLst>
      <p:ext uri="{BB962C8B-B14F-4D97-AF65-F5344CB8AC3E}">
        <p14:creationId xmlns:p14="http://schemas.microsoft.com/office/powerpoint/2010/main" val="9397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776" y="4673865"/>
            <a:ext cx="7800862" cy="428130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23776" y="1117740"/>
            <a:ext cx="7800862" cy="3506012"/>
          </a:xfrm>
        </p:spPr>
        <p:txBody>
          <a:bodyPr/>
          <a:lstStyle>
            <a:lvl1pPr marL="0" indent="0">
              <a:buNone/>
              <a:defRPr sz="2600"/>
            </a:lvl1pPr>
            <a:lvl2pPr marL="373042" indent="0">
              <a:buNone/>
              <a:defRPr sz="2300"/>
            </a:lvl2pPr>
            <a:lvl3pPr marL="746085" indent="0">
              <a:buNone/>
              <a:defRPr sz="2000"/>
            </a:lvl3pPr>
            <a:lvl4pPr marL="1119126" indent="0">
              <a:buNone/>
              <a:defRPr sz="1600"/>
            </a:lvl4pPr>
            <a:lvl5pPr marL="1492168" indent="0">
              <a:buNone/>
              <a:defRPr sz="1600"/>
            </a:lvl5pPr>
            <a:lvl6pPr marL="1865210" indent="0">
              <a:buNone/>
              <a:defRPr sz="1600"/>
            </a:lvl6pPr>
            <a:lvl7pPr marL="2238252" indent="0">
              <a:buNone/>
              <a:defRPr sz="1600"/>
            </a:lvl7pPr>
            <a:lvl8pPr marL="2611295" indent="0">
              <a:buNone/>
              <a:defRPr sz="1600"/>
            </a:lvl8pPr>
            <a:lvl9pPr marL="2984336" indent="0">
              <a:buNone/>
              <a:defRPr sz="16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776" y="5150520"/>
            <a:ext cx="7800862" cy="498472"/>
          </a:xfrm>
        </p:spPr>
        <p:txBody>
          <a:bodyPr/>
          <a:lstStyle>
            <a:lvl1pPr marL="0" indent="0">
              <a:buNone/>
              <a:defRPr sz="1100"/>
            </a:lvl1pPr>
            <a:lvl2pPr marL="373042" indent="0">
              <a:buNone/>
              <a:defRPr sz="1000"/>
            </a:lvl2pPr>
            <a:lvl3pPr marL="746085" indent="0">
              <a:buNone/>
              <a:defRPr sz="800"/>
            </a:lvl3pPr>
            <a:lvl4pPr marL="1119126" indent="0">
              <a:buNone/>
              <a:defRPr sz="700"/>
            </a:lvl4pPr>
            <a:lvl5pPr marL="1492168" indent="0">
              <a:buNone/>
              <a:defRPr sz="700"/>
            </a:lvl5pPr>
            <a:lvl6pPr marL="1865210" indent="0">
              <a:buNone/>
              <a:defRPr sz="700"/>
            </a:lvl6pPr>
            <a:lvl7pPr marL="2238252" indent="0">
              <a:buNone/>
              <a:defRPr sz="700"/>
            </a:lvl7pPr>
            <a:lvl8pPr marL="2611295" indent="0">
              <a:buNone/>
              <a:defRPr sz="700"/>
            </a:lvl8pPr>
            <a:lvl9pPr marL="2984336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29D64916-72C9-284C-BC16-79795BC25E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770" y="5695929"/>
            <a:ext cx="2622127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9507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6557" y="850996"/>
            <a:ext cx="6783993" cy="71135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15668" y="1609218"/>
            <a:ext cx="7714882" cy="403984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79FF1912-4AF2-9F4C-92A9-E6B65DF3C5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770" y="5695929"/>
            <a:ext cx="2622127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2110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888" y="653225"/>
            <a:ext cx="6797016" cy="71135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26833" y="5673633"/>
            <a:ext cx="1932094" cy="325908"/>
          </a:xfrm>
        </p:spPr>
        <p:txBody>
          <a:bodyPr/>
          <a:lstStyle>
            <a:lvl1pPr>
              <a:defRPr b="1"/>
            </a:lvl1pPr>
          </a:lstStyle>
          <a:p>
            <a:fld id="{8DBEAAEB-758A-4AAD-84ED-67F58590D84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49790C6C-F9C7-0647-A570-B46032F61A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770" y="5695929"/>
            <a:ext cx="2622127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5468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792" y="3933569"/>
            <a:ext cx="7632847" cy="1215778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792" y="2594511"/>
            <a:ext cx="7632847" cy="13390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730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4608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912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9216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6521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23825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61129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8433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938C4504-3C53-AB46-B61A-738AFC146E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770" y="5695929"/>
            <a:ext cx="2622127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011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9109" y="1428334"/>
            <a:ext cx="3831091" cy="4039841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84216" y="1428334"/>
            <a:ext cx="3831091" cy="4039841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D387EA18-06A2-CB4B-94C3-D6E0FDCA1C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770" y="5695929"/>
            <a:ext cx="2622127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4380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4022" y="1370232"/>
            <a:ext cx="3798185" cy="57104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3042" indent="0">
              <a:buNone/>
              <a:defRPr sz="1600" b="1"/>
            </a:lvl2pPr>
            <a:lvl3pPr marL="746085" indent="0">
              <a:buNone/>
              <a:defRPr sz="1500" b="1"/>
            </a:lvl3pPr>
            <a:lvl4pPr marL="1119126" indent="0">
              <a:buNone/>
              <a:defRPr sz="1300" b="1"/>
            </a:lvl4pPr>
            <a:lvl5pPr marL="1492168" indent="0">
              <a:buNone/>
              <a:defRPr sz="1300" b="1"/>
            </a:lvl5pPr>
            <a:lvl6pPr marL="1865210" indent="0">
              <a:buNone/>
              <a:defRPr sz="1300" b="1"/>
            </a:lvl6pPr>
            <a:lvl7pPr marL="2238252" indent="0">
              <a:buNone/>
              <a:defRPr sz="1300" b="1"/>
            </a:lvl7pPr>
            <a:lvl8pPr marL="2611295" indent="0">
              <a:buNone/>
              <a:defRPr sz="1300" b="1"/>
            </a:lvl8pPr>
            <a:lvl9pPr marL="2984336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4022" y="1941278"/>
            <a:ext cx="3798185" cy="352689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329227" y="1370232"/>
            <a:ext cx="3799677" cy="57104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3042" indent="0">
              <a:buNone/>
              <a:defRPr sz="1600" b="1"/>
            </a:lvl2pPr>
            <a:lvl3pPr marL="746085" indent="0">
              <a:buNone/>
              <a:defRPr sz="1500" b="1"/>
            </a:lvl3pPr>
            <a:lvl4pPr marL="1119126" indent="0">
              <a:buNone/>
              <a:defRPr sz="1300" b="1"/>
            </a:lvl4pPr>
            <a:lvl5pPr marL="1492168" indent="0">
              <a:buNone/>
              <a:defRPr sz="1300" b="1"/>
            </a:lvl5pPr>
            <a:lvl6pPr marL="1865210" indent="0">
              <a:buNone/>
              <a:defRPr sz="1300" b="1"/>
            </a:lvl6pPr>
            <a:lvl7pPr marL="2238252" indent="0">
              <a:buNone/>
              <a:defRPr sz="1300" b="1"/>
            </a:lvl7pPr>
            <a:lvl8pPr marL="2611295" indent="0">
              <a:buNone/>
              <a:defRPr sz="1300" b="1"/>
            </a:lvl8pPr>
            <a:lvl9pPr marL="2984336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329227" y="1941278"/>
            <a:ext cx="3799677" cy="352689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BDDFB6E0-FA2B-D742-920A-5AAE3D3943A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27770" y="5695929"/>
            <a:ext cx="2622127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6577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D95C9B66-9775-C843-B588-7E083F973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770" y="5695929"/>
            <a:ext cx="2622127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0858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305E7E35-2DBE-2B4C-B5EC-2245E98E48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770" y="5695929"/>
            <a:ext cx="2622127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086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305E7E35-2DBE-2B4C-B5EC-2245E98E48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770" y="5695929"/>
            <a:ext cx="2622127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547B4D-3F8D-8446-A3B6-4CAD530863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9507" y="4682181"/>
            <a:ext cx="1302691" cy="98669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1186E10-2022-6D44-8881-445D6F7543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3222" y="4686937"/>
            <a:ext cx="1302691" cy="98669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245611E-FE00-2D49-8B53-4076AC3FA8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9921" y="4709233"/>
            <a:ext cx="1302691" cy="98669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C3AF71F-595A-0744-94FD-01F857DEF3E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6206" y="4686937"/>
            <a:ext cx="1302691" cy="98669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11686DF-97DE-5E49-8FE9-D27D5D89A1F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0971" y="4682181"/>
            <a:ext cx="1302691" cy="98669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4EA861B-D035-6448-80D0-8A52D61515C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800" y="4686937"/>
            <a:ext cx="1302691" cy="986696"/>
          </a:xfrm>
          <a:prstGeom prst="rect">
            <a:avLst/>
          </a:prstGeom>
        </p:spPr>
      </p:pic>
      <p:sp>
        <p:nvSpPr>
          <p:cNvPr id="17" name="Заголовок 15">
            <a:extLst>
              <a:ext uri="{FF2B5EF4-FFF2-40B4-BE49-F238E27FC236}">
                <a16:creationId xmlns:a16="http://schemas.microsoft.com/office/drawing/2014/main" id="{48AF6286-9800-5A46-B4CE-B83A81394D0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7793" y="3772596"/>
            <a:ext cx="7646638" cy="966787"/>
          </a:xfrm>
        </p:spPr>
        <p:txBody>
          <a:bodyPr anchor="t">
            <a:norm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Благодарю за внимание!</a:t>
            </a:r>
            <a:b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Вопросы?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7E11EBE-F2E6-F14A-895A-4253B17F5C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7793" y="1189038"/>
            <a:ext cx="5544616" cy="2447925"/>
          </a:xfrm>
        </p:spPr>
        <p:txBody>
          <a:bodyPr/>
          <a:lstStyle>
            <a:lvl1pPr marL="0" indent="0">
              <a:buNone/>
              <a:defRPr/>
            </a:lvl1pPr>
            <a:lvl2pPr marL="373042" indent="0">
              <a:buNone/>
              <a:defRPr/>
            </a:lvl2pPr>
            <a:lvl3pPr marL="746084" indent="0">
              <a:buNone/>
              <a:defRPr/>
            </a:lvl3pPr>
            <a:lvl4pPr marL="1119125" indent="0">
              <a:buNone/>
              <a:defRPr/>
            </a:lvl4pPr>
            <a:lvl5pPr marL="1492170" indent="0">
              <a:buNone/>
              <a:defRPr/>
            </a:lvl5pPr>
          </a:lstStyle>
          <a:p>
            <a:pPr lvl="0"/>
            <a:r>
              <a:rPr lang="ru-RU" dirty="0"/>
              <a:t>ФИО Контакты Компания</a:t>
            </a:r>
          </a:p>
        </p:txBody>
      </p:sp>
      <p:sp>
        <p:nvSpPr>
          <p:cNvPr id="22" name="Рисунок 21">
            <a:extLst>
              <a:ext uri="{FF2B5EF4-FFF2-40B4-BE49-F238E27FC236}">
                <a16:creationId xmlns:a16="http://schemas.microsoft.com/office/drawing/2014/main" id="{ECAE4106-5231-534D-8E67-48038604366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56325" y="1189038"/>
            <a:ext cx="1957388" cy="244792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 dirty="0"/>
              <a:t>Логотип</a:t>
            </a:r>
          </a:p>
        </p:txBody>
      </p:sp>
    </p:spTree>
    <p:extLst>
      <p:ext uri="{BB962C8B-B14F-4D97-AF65-F5344CB8AC3E}">
        <p14:creationId xmlns:p14="http://schemas.microsoft.com/office/powerpoint/2010/main" val="1643014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758" y="1164059"/>
            <a:ext cx="2724194" cy="662664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7406" y="1164058"/>
            <a:ext cx="4863233" cy="4304111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021" y="1836564"/>
            <a:ext cx="2724194" cy="3631606"/>
          </a:xfrm>
        </p:spPr>
        <p:txBody>
          <a:bodyPr/>
          <a:lstStyle>
            <a:lvl1pPr marL="0" indent="0">
              <a:buNone/>
              <a:defRPr sz="1100"/>
            </a:lvl1pPr>
            <a:lvl2pPr marL="373042" indent="0">
              <a:buNone/>
              <a:defRPr sz="1000"/>
            </a:lvl2pPr>
            <a:lvl3pPr marL="746085" indent="0">
              <a:buNone/>
              <a:defRPr sz="800"/>
            </a:lvl3pPr>
            <a:lvl4pPr marL="1119126" indent="0">
              <a:buNone/>
              <a:defRPr sz="700"/>
            </a:lvl4pPr>
            <a:lvl5pPr marL="1492168" indent="0">
              <a:buNone/>
              <a:defRPr sz="700"/>
            </a:lvl5pPr>
            <a:lvl6pPr marL="1865210" indent="0">
              <a:buNone/>
              <a:defRPr sz="700"/>
            </a:lvl6pPr>
            <a:lvl7pPr marL="2238252" indent="0">
              <a:buNone/>
              <a:defRPr sz="700"/>
            </a:lvl7pPr>
            <a:lvl8pPr marL="2611295" indent="0">
              <a:buNone/>
              <a:defRPr sz="700"/>
            </a:lvl8pPr>
            <a:lvl9pPr marL="2984336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6EA3805E-13B0-0549-95E0-148785229D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770" y="5695929"/>
            <a:ext cx="2622127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8954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911" y="626815"/>
            <a:ext cx="6783993" cy="711352"/>
          </a:xfrm>
          <a:prstGeom prst="rect">
            <a:avLst/>
          </a:prstGeom>
        </p:spPr>
        <p:txBody>
          <a:bodyPr vert="horz" lIns="74607" tIns="37302" rIns="74607" bIns="37302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4022" y="1428334"/>
            <a:ext cx="7714882" cy="4039841"/>
          </a:xfrm>
          <a:prstGeom prst="rect">
            <a:avLst/>
          </a:prstGeom>
        </p:spPr>
        <p:txBody>
          <a:bodyPr vert="horz" lIns="74607" tIns="37302" rIns="74607" bIns="3730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934288" y="5673633"/>
            <a:ext cx="1932094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DBEAAEB-758A-4AAD-84ED-67F58590D84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8D21E258-BF54-B54A-A071-01F14F81B5D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3685" y="36364"/>
            <a:ext cx="1018203" cy="101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D4E58F03-9B7A-1049-91D3-7DADAFC00836}"/>
              </a:ext>
            </a:extLst>
          </p:cNvPr>
          <p:cNvSpPr txBox="1">
            <a:spLocks/>
          </p:cNvSpPr>
          <p:nvPr userDrawn="1"/>
        </p:nvSpPr>
        <p:spPr>
          <a:xfrm>
            <a:off x="6658232" y="317980"/>
            <a:ext cx="1470673" cy="339418"/>
          </a:xfrm>
          <a:prstGeom prst="rect">
            <a:avLst/>
          </a:prstGeom>
        </p:spPr>
        <p:txBody>
          <a:bodyPr vert="horz" lIns="74607" tIns="37302" rIns="74607" bIns="37302" rtlCol="0">
            <a:noAutofit/>
          </a:bodyPr>
          <a:lstStyle>
            <a:lvl1pPr marL="279781" indent="-279781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606194" indent="-23315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932606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305647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1678692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051731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24773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7814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0857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ts val="2041"/>
              </a:lnSpc>
              <a:buFont typeface="Arial" panose="020B0604020202020204" pitchFamily="34" charset="0"/>
              <a:buNone/>
            </a:pPr>
            <a:r>
              <a:rPr lang="en-US" sz="12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2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2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ru-RU" sz="12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2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февраля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517A8CAF-D14F-1E45-AA97-20BD3AAC41E8}"/>
              </a:ext>
            </a:extLst>
          </p:cNvPr>
          <p:cNvSpPr txBox="1">
            <a:spLocks/>
          </p:cNvSpPr>
          <p:nvPr userDrawn="1"/>
        </p:nvSpPr>
        <p:spPr>
          <a:xfrm>
            <a:off x="3869846" y="67818"/>
            <a:ext cx="4294257" cy="353539"/>
          </a:xfrm>
          <a:prstGeom prst="rect">
            <a:avLst/>
          </a:prstGeom>
        </p:spPr>
        <p:txBody>
          <a:bodyPr vert="horz" lIns="74607" tIns="37302" rIns="74607" bIns="3730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Международная конференция «Ягоды России 2020»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E2C0BF7F-8A98-3244-BF5A-0D855FD54A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770" y="5695929"/>
            <a:ext cx="2622127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6526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9" r:id="rId8"/>
    <p:sldLayoutId id="2147483656" r:id="rId9"/>
    <p:sldLayoutId id="2147483657" r:id="rId10"/>
    <p:sldLayoutId id="2147483658" r:id="rId11"/>
  </p:sldLayoutIdLst>
  <p:hf hdr="0" dt="0"/>
  <p:txStyles>
    <p:titleStyle>
      <a:lvl1pPr algn="ctr" defTabSz="746085" rtl="0" eaLnBrk="1" latinLnBrk="0" hangingPunct="1">
        <a:spcBef>
          <a:spcPct val="0"/>
        </a:spcBef>
        <a:buNone/>
        <a:defRPr sz="2600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79781" indent="-279781" algn="l" defTabSz="7460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rgbClr val="5F5F5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06194" indent="-233152" algn="l" defTabSz="74608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5F5F5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32606" indent="-186522" algn="l" defTabSz="74608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rgbClr val="5F5F5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05647" indent="-186522" algn="l" defTabSz="746085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rgbClr val="5F5F5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78692" indent="-186522" algn="l" defTabSz="746085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rgbClr val="5F5F5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051731" indent="-186522" algn="l" defTabSz="74608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4773" indent="-186522" algn="l" defTabSz="74608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97814" indent="-186522" algn="l" defTabSz="74608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70857" indent="-186522" algn="l" defTabSz="74608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460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3042" algn="l" defTabSz="7460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6085" algn="l" defTabSz="7460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19126" algn="l" defTabSz="7460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92168" algn="l" defTabSz="7460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65210" algn="l" defTabSz="7460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38252" algn="l" defTabSz="7460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11295" algn="l" defTabSz="7460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84336" algn="l" defTabSz="7460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3.emf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3.emf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3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3.emf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3.emf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14.png"/><Relationship Id="rId4" Type="http://schemas.openxmlformats.org/officeDocument/2006/relationships/image" Target="../media/image36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9.emf"/><Relationship Id="rId5" Type="http://schemas.openxmlformats.org/officeDocument/2006/relationships/image" Target="../media/image15.emf"/><Relationship Id="rId10" Type="http://schemas.openxmlformats.org/officeDocument/2006/relationships/image" Target="../media/image11.emf"/><Relationship Id="rId4" Type="http://schemas.openxmlformats.org/officeDocument/2006/relationships/image" Target="../media/image14.png"/><Relationship Id="rId9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3.emf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13.emf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ocs.cntd.ru/document/902299529" TargetMode="External"/><Relationship Id="rId11" Type="http://schemas.openxmlformats.org/officeDocument/2006/relationships/image" Target="../media/image24.png"/><Relationship Id="rId5" Type="http://schemas.openxmlformats.org/officeDocument/2006/relationships/image" Target="../media/image22.png"/><Relationship Id="rId10" Type="http://schemas.openxmlformats.org/officeDocument/2006/relationships/image" Target="../media/image23.png"/><Relationship Id="rId4" Type="http://schemas.openxmlformats.org/officeDocument/2006/relationships/image" Target="../media/image14.png"/><Relationship Id="rId9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3.emf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19.emf"/><Relationship Id="rId5" Type="http://schemas.openxmlformats.org/officeDocument/2006/relationships/image" Target="../media/image25.jpg"/><Relationship Id="rId10" Type="http://schemas.openxmlformats.org/officeDocument/2006/relationships/image" Target="../media/image11.emf"/><Relationship Id="rId4" Type="http://schemas.openxmlformats.org/officeDocument/2006/relationships/image" Target="../media/image14.png"/><Relationship Id="rId9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13.emf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13.emf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14.png"/><Relationship Id="rId9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3.emf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33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13.emf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ocs.cntd.ru/document/1200036324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14.png"/><Relationship Id="rId9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C7A5159B-4593-6640-B03D-1BC5708A5673}"/>
              </a:ext>
            </a:extLst>
          </p:cNvPr>
          <p:cNvGrpSpPr/>
          <p:nvPr/>
        </p:nvGrpSpPr>
        <p:grpSpPr>
          <a:xfrm>
            <a:off x="179759" y="1476524"/>
            <a:ext cx="7912800" cy="2592288"/>
            <a:chOff x="179759" y="1476524"/>
            <a:chExt cx="7912800" cy="2592288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B1B89E1-15C1-B041-A5F7-A7ADF6DAF7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lum/>
            </a:blip>
            <a:srcRect l="8" r="-7"/>
            <a:stretch/>
          </p:blipFill>
          <p:spPr>
            <a:xfrm>
              <a:off x="179759" y="1476524"/>
              <a:ext cx="7912800" cy="2592288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DD8B667-4E40-544B-9D6A-62F1C105AA41}"/>
                </a:ext>
              </a:extLst>
            </p:cNvPr>
            <p:cNvSpPr txBox="1"/>
            <p:nvPr/>
          </p:nvSpPr>
          <p:spPr>
            <a:xfrm>
              <a:off x="1763936" y="2719070"/>
              <a:ext cx="46805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i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Требования к маркировке </a:t>
              </a:r>
              <a:br>
                <a:rPr lang="en-US" sz="1600" b="1" i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ru-RU" sz="1600" b="1" i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ягодной продукции</a:t>
              </a:r>
            </a:p>
          </p:txBody>
        </p: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5456ACF7-44FB-6745-B0E5-454AE9B5C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67992" y="1931590"/>
              <a:ext cx="3600400" cy="767975"/>
            </a:xfrm>
            <a:prstGeom prst="rect">
              <a:avLst/>
            </a:prstGeom>
          </p:spPr>
        </p:pic>
      </p:grpSp>
      <p:sp>
        <p:nvSpPr>
          <p:cNvPr id="8" name="Подзаголовок 7">
            <a:extLst>
              <a:ext uri="{FF2B5EF4-FFF2-40B4-BE49-F238E27FC236}">
                <a16:creationId xmlns:a16="http://schemas.microsoft.com/office/drawing/2014/main" id="{ADEA073E-18A5-F94C-A28F-B0E184FB3B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689" y="3798401"/>
            <a:ext cx="3045439" cy="990491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ru-RU" sz="1800" b="1" dirty="0">
                <a:solidFill>
                  <a:schemeClr val="tx1"/>
                </a:solidFill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Валентина Хромова</a:t>
            </a:r>
          </a:p>
          <a:p>
            <a:pPr fontAlgn="t">
              <a:spcBef>
                <a:spcPts val="0"/>
              </a:spcBef>
            </a:pPr>
            <a:r>
              <a:rPr lang="ru-RU" sz="1600" i="1" dirty="0">
                <a:solidFill>
                  <a:schemeClr val="tx1"/>
                </a:solidFill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руководитель направления маркетинговых коммуникаций </a:t>
            </a:r>
            <a:b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600" i="1" dirty="0">
                <a:solidFill>
                  <a:schemeClr val="tx1"/>
                </a:solidFill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ИА </a:t>
            </a:r>
            <a:r>
              <a:rPr lang="ru-RU" sz="1600" i="1" dirty="0" err="1">
                <a:solidFill>
                  <a:schemeClr val="tx1"/>
                </a:solidFill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FruitNews</a:t>
            </a:r>
            <a:endParaRPr lang="ru-RU" sz="1600" i="1" dirty="0">
              <a:solidFill>
                <a:schemeClr val="tx1"/>
              </a:solidFill>
              <a:latin typeface="Cambri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6C316C9-6F3A-974F-A6FA-ABC1898DD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1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FAC498E-570B-42BA-AA78-F464A9637B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26" y="5056143"/>
            <a:ext cx="3386956" cy="81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511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62C2A8EE-60EA-45E6-BA71-74CF6EA34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341323" y="1067893"/>
            <a:ext cx="2966909" cy="504889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A5D91CE-194B-449D-96D3-C1632AFC39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67" y="1117103"/>
            <a:ext cx="7945625" cy="988379"/>
          </a:xfrm>
          <a:prstGeom prst="rect">
            <a:avLst/>
          </a:prstGeom>
        </p:spPr>
      </p:pic>
      <p:sp>
        <p:nvSpPr>
          <p:cNvPr id="14" name="Заголовок 15">
            <a:extLst>
              <a:ext uri="{FF2B5EF4-FFF2-40B4-BE49-F238E27FC236}">
                <a16:creationId xmlns:a16="http://schemas.microsoft.com/office/drawing/2014/main" id="{6CA530CB-A157-5344-8951-BAD23665D145}"/>
              </a:ext>
            </a:extLst>
          </p:cNvPr>
          <p:cNvSpPr txBox="1">
            <a:spLocks/>
          </p:cNvSpPr>
          <p:nvPr/>
        </p:nvSpPr>
        <p:spPr>
          <a:xfrm>
            <a:off x="975666" y="1044476"/>
            <a:ext cx="7304734" cy="799669"/>
          </a:xfrm>
          <a:prstGeom prst="rect">
            <a:avLst/>
          </a:prstGeom>
        </p:spPr>
        <p:txBody>
          <a:bodyPr vert="horz" lIns="74607" tIns="37302" rIns="74607" bIns="37302" rtlCol="0" anchor="ctr" anchorCtr="0">
            <a:normAutofit/>
          </a:bodyPr>
          <a:lstStyle>
            <a:lvl1pPr algn="ctr" defTabSz="746085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Наиболее частые ошибки </a:t>
            </a:r>
            <a:endParaRPr lang="en-US" sz="2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нанесении маркировки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b="0" smtClean="0"/>
              <a:pPr/>
              <a:t>10</a:t>
            </a:fld>
            <a:endParaRPr lang="ru-RU" b="0" dirty="0"/>
          </a:p>
        </p:txBody>
      </p:sp>
      <p:sp>
        <p:nvSpPr>
          <p:cNvPr id="10" name="Заголовок 15"/>
          <p:cNvSpPr>
            <a:spLocks noGrp="1"/>
          </p:cNvSpPr>
          <p:nvPr>
            <p:ph type="title"/>
          </p:nvPr>
        </p:nvSpPr>
        <p:spPr>
          <a:xfrm>
            <a:off x="727762" y="2023146"/>
            <a:ext cx="7552637" cy="711352"/>
          </a:xfrm>
        </p:spPr>
        <p:txBody>
          <a:bodyPr anchor="t">
            <a:norm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Неправильное указание адреса</a:t>
            </a:r>
          </a:p>
        </p:txBody>
      </p:sp>
      <p:sp>
        <p:nvSpPr>
          <p:cNvPr id="22" name="Номер слайда 4">
            <a:extLst>
              <a:ext uri="{FF2B5EF4-FFF2-40B4-BE49-F238E27FC236}">
                <a16:creationId xmlns:a16="http://schemas.microsoft.com/office/drawing/2014/main" id="{3A3EC0D0-1F8F-498B-823B-8FD6774B2D68}"/>
              </a:ext>
            </a:extLst>
          </p:cNvPr>
          <p:cNvSpPr txBox="1">
            <a:spLocks/>
          </p:cNvSpPr>
          <p:nvPr/>
        </p:nvSpPr>
        <p:spPr>
          <a:xfrm>
            <a:off x="6226833" y="5673633"/>
            <a:ext cx="1932094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defPPr>
              <a:defRPr lang="ru-RU"/>
            </a:defPPr>
            <a:lvl1pPr marL="0" algn="r" defTabSz="746085" rtl="0" eaLnBrk="1" latinLnBrk="0" hangingPunct="1">
              <a:defRPr sz="1000" b="1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73042" algn="l" defTabSz="7460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6085" algn="l" defTabSz="7460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9126" algn="l" defTabSz="7460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2168" algn="l" defTabSz="7460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65210" algn="l" defTabSz="7460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38252" algn="l" defTabSz="7460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11295" algn="l" defTabSz="7460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4336" algn="l" defTabSz="7460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BEAAEB-758A-4AAD-84ED-67F58590D845}" type="slidenum">
              <a:rPr lang="ru-RU" b="0" smtClean="0"/>
              <a:pPr/>
              <a:t>10</a:t>
            </a:fld>
            <a:endParaRPr lang="ru-RU" b="0" dirty="0"/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403E6518-2C69-4931-9513-AF63DABB86B6}"/>
              </a:ext>
            </a:extLst>
          </p:cNvPr>
          <p:cNvGrpSpPr/>
          <p:nvPr/>
        </p:nvGrpSpPr>
        <p:grpSpPr>
          <a:xfrm>
            <a:off x="1449956" y="159641"/>
            <a:ext cx="2506145" cy="821031"/>
            <a:chOff x="179759" y="1476524"/>
            <a:chExt cx="7912800" cy="2592288"/>
          </a:xfrm>
        </p:grpSpPr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id="{B7E73F14-9F6B-42A4-8E1C-8DD709EEDA20}"/>
                </a:ext>
              </a:extLst>
            </p:cNvPr>
            <p:cNvGrpSpPr/>
            <p:nvPr/>
          </p:nvGrpSpPr>
          <p:grpSpPr>
            <a:xfrm>
              <a:off x="179759" y="1476524"/>
              <a:ext cx="7912800" cy="2592288"/>
              <a:chOff x="179759" y="1476524"/>
              <a:chExt cx="7912800" cy="2592288"/>
            </a:xfrm>
          </p:grpSpPr>
          <p:pic>
            <p:nvPicPr>
              <p:cNvPr id="29" name="Рисунок 28">
                <a:extLst>
                  <a:ext uri="{FF2B5EF4-FFF2-40B4-BE49-F238E27FC236}">
                    <a16:creationId xmlns:a16="http://schemas.microsoft.com/office/drawing/2014/main" id="{CD57A998-7C89-496C-9DE9-AA2F25FB457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lum/>
              </a:blip>
              <a:srcRect l="8" r="-7"/>
              <a:stretch/>
            </p:blipFill>
            <p:spPr>
              <a:xfrm>
                <a:off x="179759" y="1476524"/>
                <a:ext cx="7912800" cy="2592288"/>
              </a:xfrm>
              <a:prstGeom prst="rect">
                <a:avLst/>
              </a:prstGeom>
            </p:spPr>
          </p:pic>
          <p:pic>
            <p:nvPicPr>
              <p:cNvPr id="30" name="Рисунок 29">
                <a:extLst>
                  <a:ext uri="{FF2B5EF4-FFF2-40B4-BE49-F238E27FC236}">
                    <a16:creationId xmlns:a16="http://schemas.microsoft.com/office/drawing/2014/main" id="{3C439A03-AF1E-4A3C-8ECE-99423733AA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67992" y="1931590"/>
                <a:ext cx="3600400" cy="767975"/>
              </a:xfrm>
              <a:prstGeom prst="rect">
                <a:avLst/>
              </a:prstGeom>
            </p:spPr>
          </p:pic>
        </p:grp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BCDFDAA6-B32A-4144-90CE-DB047BC34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56024" y="2823986"/>
              <a:ext cx="3073400" cy="406400"/>
            </a:xfrm>
            <a:prstGeom prst="rect">
              <a:avLst/>
            </a:prstGeom>
          </p:spPr>
        </p:pic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1739FFB-F9FA-454A-9FB9-07D2ACF7C3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5337" y="2609656"/>
            <a:ext cx="196385" cy="21230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6132395-77BF-DB46-9C2C-E2263D51DD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7974" y="3216826"/>
            <a:ext cx="196385" cy="21230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6ABFFFE-6264-0340-A74D-9B2D3E81A1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6499" y="3606233"/>
            <a:ext cx="196385" cy="21230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F7AB6A7-C4AB-3A4C-87D0-D9AC996334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34057" y="3940561"/>
            <a:ext cx="196385" cy="21230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E5E5E6E-BC2F-7249-A632-52129ECD10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7080" y="4303037"/>
            <a:ext cx="196385" cy="21230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FE0B4E0-793A-AC4C-9184-D78C722511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57765" y="4644665"/>
            <a:ext cx="196385" cy="212308"/>
          </a:xfrm>
          <a:prstGeom prst="rect">
            <a:avLst/>
          </a:prstGeom>
        </p:spPr>
      </p:pic>
      <p:sp>
        <p:nvSpPr>
          <p:cNvPr id="2" name="Объект 1">
            <a:extLst>
              <a:ext uri="{FF2B5EF4-FFF2-40B4-BE49-F238E27FC236}">
                <a16:creationId xmlns:a16="http://schemas.microsoft.com/office/drawing/2014/main" id="{260C41B5-34FF-4B61-AFC8-041AA96EE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4046" y="2447110"/>
            <a:ext cx="6048562" cy="40398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500" dirty="0">
                <a:latin typeface="Verdana" panose="020B0604030504040204" pitchFamily="34" charset="0"/>
                <a:ea typeface="Verdana" panose="020B0604030504040204" pitchFamily="34" charset="0"/>
              </a:rPr>
              <a:t>Обязательным является указание как юридического, так и фактического адреса производителя.</a:t>
            </a:r>
          </a:p>
          <a:p>
            <a:endParaRPr lang="ru-RU" sz="15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Дополнительно указывается:</a:t>
            </a:r>
          </a:p>
          <a:p>
            <a:pPr marL="0" indent="0">
              <a:buNone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Адрес производства (если отличается от адреса изготовителя)</a:t>
            </a:r>
          </a:p>
          <a:p>
            <a:pPr marL="0" indent="0">
              <a:buNone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Адрес упаковщика (если и упаковка осуществляется не в месте изготовления)</a:t>
            </a:r>
          </a:p>
          <a:p>
            <a:pPr marL="0" indent="0">
              <a:buNone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Импортёр (указывается для всей импортируемой продукции</a:t>
            </a:r>
          </a:p>
          <a:p>
            <a:pPr marL="0" indent="0">
              <a:buNone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Уполномоченное лицо (указывается только в случае его наличия)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7120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C1E3652-9C00-4FB3-A1B2-1F890ACEAC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341323" y="1067893"/>
            <a:ext cx="2966909" cy="504889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CFA0B7E-8A0E-418C-8ADE-8DBE3078BB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75" y="1055363"/>
            <a:ext cx="7945625" cy="988379"/>
          </a:xfrm>
          <a:prstGeom prst="rect">
            <a:avLst/>
          </a:prstGeom>
        </p:spPr>
      </p:pic>
      <p:sp>
        <p:nvSpPr>
          <p:cNvPr id="14" name="Заголовок 15">
            <a:extLst>
              <a:ext uri="{FF2B5EF4-FFF2-40B4-BE49-F238E27FC236}">
                <a16:creationId xmlns:a16="http://schemas.microsoft.com/office/drawing/2014/main" id="{6CA530CB-A157-5344-8951-BAD23665D145}"/>
              </a:ext>
            </a:extLst>
          </p:cNvPr>
          <p:cNvSpPr txBox="1">
            <a:spLocks/>
          </p:cNvSpPr>
          <p:nvPr/>
        </p:nvSpPr>
        <p:spPr>
          <a:xfrm>
            <a:off x="975666" y="1044476"/>
            <a:ext cx="7304732" cy="799669"/>
          </a:xfrm>
          <a:prstGeom prst="rect">
            <a:avLst/>
          </a:prstGeom>
        </p:spPr>
        <p:txBody>
          <a:bodyPr vert="horz" lIns="74607" tIns="37302" rIns="74607" bIns="37302" rtlCol="0" anchor="ctr" anchorCtr="0">
            <a:normAutofit/>
          </a:bodyPr>
          <a:lstStyle>
            <a:lvl1pPr algn="ctr" defTabSz="746085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Наиболее частые ошибки </a:t>
            </a:r>
            <a:endParaRPr lang="en-US" sz="2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нанесении маркировки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b="0" smtClean="0"/>
              <a:pPr/>
              <a:t>11</a:t>
            </a:fld>
            <a:endParaRPr lang="ru-RU" b="0" dirty="0"/>
          </a:p>
        </p:txBody>
      </p:sp>
      <p:sp>
        <p:nvSpPr>
          <p:cNvPr id="10" name="Заголовок 15"/>
          <p:cNvSpPr>
            <a:spLocks noGrp="1"/>
          </p:cNvSpPr>
          <p:nvPr>
            <p:ph type="title"/>
          </p:nvPr>
        </p:nvSpPr>
        <p:spPr>
          <a:xfrm>
            <a:off x="975666" y="2023146"/>
            <a:ext cx="7304732" cy="711352"/>
          </a:xfrm>
        </p:spPr>
        <p:txBody>
          <a:bodyPr anchor="t">
            <a:norm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Сведения о ГМО</a:t>
            </a:r>
          </a:p>
        </p:txBody>
      </p:sp>
      <p:sp>
        <p:nvSpPr>
          <p:cNvPr id="17" name="Номер слайда 4">
            <a:extLst>
              <a:ext uri="{FF2B5EF4-FFF2-40B4-BE49-F238E27FC236}">
                <a16:creationId xmlns:a16="http://schemas.microsoft.com/office/drawing/2014/main" id="{586F4E94-8F95-4C72-B41F-333A4C3EF516}"/>
              </a:ext>
            </a:extLst>
          </p:cNvPr>
          <p:cNvSpPr txBox="1">
            <a:spLocks/>
          </p:cNvSpPr>
          <p:nvPr/>
        </p:nvSpPr>
        <p:spPr>
          <a:xfrm>
            <a:off x="6226833" y="5673633"/>
            <a:ext cx="1932094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defPPr>
              <a:defRPr lang="ru-RU"/>
            </a:defPPr>
            <a:lvl1pPr marL="0" algn="r" defTabSz="746085" rtl="0" eaLnBrk="1" latinLnBrk="0" hangingPunct="1">
              <a:defRPr sz="1000" b="1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73042" algn="l" defTabSz="7460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6085" algn="l" defTabSz="7460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9126" algn="l" defTabSz="7460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2168" algn="l" defTabSz="7460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65210" algn="l" defTabSz="7460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38252" algn="l" defTabSz="7460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11295" algn="l" defTabSz="7460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4336" algn="l" defTabSz="7460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BEAAEB-758A-4AAD-84ED-67F58590D845}" type="slidenum">
              <a:rPr lang="ru-RU" b="0" smtClean="0"/>
              <a:pPr/>
              <a:t>11</a:t>
            </a:fld>
            <a:endParaRPr lang="ru-RU" b="0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9E03E4F-82F1-4228-AE31-46B764A92E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3584" y="2935771"/>
            <a:ext cx="2833355" cy="1224009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FAC1309-8829-4760-8CEE-38B5F58A451D}"/>
              </a:ext>
            </a:extLst>
          </p:cNvPr>
          <p:cNvSpPr/>
          <p:nvPr/>
        </p:nvSpPr>
        <p:spPr>
          <a:xfrm>
            <a:off x="1449956" y="2602364"/>
            <a:ext cx="341032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Сведения 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 ГМО не указываются, если изготовитель 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 производстве пищевой продукции </a:t>
            </a:r>
            <a:r>
              <a:rPr lang="ru-RU" sz="1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использовал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ГМО</a:t>
            </a:r>
          </a:p>
          <a:p>
            <a:pPr algn="r"/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Непреднамеренное содержание ГМО менее </a:t>
            </a:r>
            <a:r>
              <a:rPr lang="ru-RU" sz="1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0,9%</a:t>
            </a:r>
            <a:r>
              <a:rPr lang="ru-RU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и требует маркировки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1A1D70A7-369D-4B94-BF38-7E6A6C9EF99D}"/>
              </a:ext>
            </a:extLst>
          </p:cNvPr>
          <p:cNvSpPr/>
          <p:nvPr/>
        </p:nvSpPr>
        <p:spPr>
          <a:xfrm>
            <a:off x="1475574" y="5088858"/>
            <a:ext cx="6532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продукт содержит ГМО, обязательное вынесение </a:t>
            </a:r>
          </a:p>
          <a:p>
            <a:pPr algn="ctr"/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этой информации на упаковку!</a:t>
            </a: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B465B1CC-D024-4E94-B282-91B92A7B1D8D}"/>
              </a:ext>
            </a:extLst>
          </p:cNvPr>
          <p:cNvGrpSpPr/>
          <p:nvPr/>
        </p:nvGrpSpPr>
        <p:grpSpPr>
          <a:xfrm>
            <a:off x="1449956" y="159641"/>
            <a:ext cx="2506145" cy="821031"/>
            <a:chOff x="179759" y="1476524"/>
            <a:chExt cx="7912800" cy="2592288"/>
          </a:xfrm>
        </p:grpSpPr>
        <p:grpSp>
          <p:nvGrpSpPr>
            <p:cNvPr id="24" name="Группа 23">
              <a:extLst>
                <a:ext uri="{FF2B5EF4-FFF2-40B4-BE49-F238E27FC236}">
                  <a16:creationId xmlns:a16="http://schemas.microsoft.com/office/drawing/2014/main" id="{59E1B5D6-F752-43BE-A97B-9F23ECB1D2AC}"/>
                </a:ext>
              </a:extLst>
            </p:cNvPr>
            <p:cNvGrpSpPr/>
            <p:nvPr/>
          </p:nvGrpSpPr>
          <p:grpSpPr>
            <a:xfrm>
              <a:off x="179759" y="1476524"/>
              <a:ext cx="7912800" cy="2592288"/>
              <a:chOff x="179759" y="1476524"/>
              <a:chExt cx="7912800" cy="2592288"/>
            </a:xfrm>
          </p:grpSpPr>
          <p:pic>
            <p:nvPicPr>
              <p:cNvPr id="26" name="Рисунок 25">
                <a:extLst>
                  <a:ext uri="{FF2B5EF4-FFF2-40B4-BE49-F238E27FC236}">
                    <a16:creationId xmlns:a16="http://schemas.microsoft.com/office/drawing/2014/main" id="{BC0202C2-FFF8-4A9E-94D3-0E4919ECA3D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lum/>
              </a:blip>
              <a:srcRect l="8" r="-7"/>
              <a:stretch/>
            </p:blipFill>
            <p:spPr>
              <a:xfrm>
                <a:off x="179759" y="1476524"/>
                <a:ext cx="7912800" cy="2592288"/>
              </a:xfrm>
              <a:prstGeom prst="rect">
                <a:avLst/>
              </a:prstGeom>
            </p:spPr>
          </p:pic>
          <p:pic>
            <p:nvPicPr>
              <p:cNvPr id="27" name="Рисунок 26">
                <a:extLst>
                  <a:ext uri="{FF2B5EF4-FFF2-40B4-BE49-F238E27FC236}">
                    <a16:creationId xmlns:a16="http://schemas.microsoft.com/office/drawing/2014/main" id="{56608D75-64F3-4285-A645-BB3E34C65E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67992" y="1931590"/>
                <a:ext cx="3600400" cy="767975"/>
              </a:xfrm>
              <a:prstGeom prst="rect">
                <a:avLst/>
              </a:prstGeom>
            </p:spPr>
          </p:pic>
        </p:grp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ADD1095B-7A98-479B-8094-C6C7B070CD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556024" y="2823986"/>
              <a:ext cx="3073400" cy="406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3409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C33E746-5EF0-44A4-B08C-273740E2B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341323" y="1067893"/>
            <a:ext cx="2966909" cy="504889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1E5A520-7889-43D6-9624-AD536E0DF4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75" y="1043933"/>
            <a:ext cx="7945625" cy="988379"/>
          </a:xfrm>
          <a:prstGeom prst="rect">
            <a:avLst/>
          </a:prstGeom>
        </p:spPr>
      </p:pic>
      <p:sp>
        <p:nvSpPr>
          <p:cNvPr id="14" name="Заголовок 15">
            <a:extLst>
              <a:ext uri="{FF2B5EF4-FFF2-40B4-BE49-F238E27FC236}">
                <a16:creationId xmlns:a16="http://schemas.microsoft.com/office/drawing/2014/main" id="{6CA530CB-A157-5344-8951-BAD23665D145}"/>
              </a:ext>
            </a:extLst>
          </p:cNvPr>
          <p:cNvSpPr txBox="1">
            <a:spLocks/>
          </p:cNvSpPr>
          <p:nvPr/>
        </p:nvSpPr>
        <p:spPr>
          <a:xfrm>
            <a:off x="1043856" y="1044476"/>
            <a:ext cx="7236544" cy="799669"/>
          </a:xfrm>
          <a:prstGeom prst="rect">
            <a:avLst/>
          </a:prstGeom>
        </p:spPr>
        <p:txBody>
          <a:bodyPr vert="horz" lIns="74607" tIns="37302" rIns="74607" bIns="37302" rtlCol="0" anchor="ctr" anchorCtr="0">
            <a:normAutofit/>
          </a:bodyPr>
          <a:lstStyle>
            <a:lvl1pPr algn="ctr" defTabSz="746085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Наиболее частые ошибки </a:t>
            </a:r>
            <a:endParaRPr lang="en-US" sz="2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нанесении маркировки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b="0" smtClean="0"/>
              <a:pPr/>
              <a:t>12</a:t>
            </a:fld>
            <a:endParaRPr lang="ru-RU" b="0" dirty="0"/>
          </a:p>
        </p:txBody>
      </p:sp>
      <p:sp>
        <p:nvSpPr>
          <p:cNvPr id="10" name="Заголовок 15"/>
          <p:cNvSpPr>
            <a:spLocks noGrp="1"/>
          </p:cNvSpPr>
          <p:nvPr>
            <p:ph type="title"/>
          </p:nvPr>
        </p:nvSpPr>
        <p:spPr>
          <a:xfrm>
            <a:off x="975666" y="2034648"/>
            <a:ext cx="7305230" cy="294671"/>
          </a:xfrm>
        </p:spPr>
        <p:txBody>
          <a:bodyPr anchor="t">
            <a:no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Шрифты</a:t>
            </a:r>
          </a:p>
        </p:txBody>
      </p:sp>
      <p:sp>
        <p:nvSpPr>
          <p:cNvPr id="17" name="Номер слайда 4">
            <a:extLst>
              <a:ext uri="{FF2B5EF4-FFF2-40B4-BE49-F238E27FC236}">
                <a16:creationId xmlns:a16="http://schemas.microsoft.com/office/drawing/2014/main" id="{E4824082-90D7-4F4C-AE12-6B1D9D9C2C93}"/>
              </a:ext>
            </a:extLst>
          </p:cNvPr>
          <p:cNvSpPr txBox="1">
            <a:spLocks/>
          </p:cNvSpPr>
          <p:nvPr/>
        </p:nvSpPr>
        <p:spPr>
          <a:xfrm>
            <a:off x="6226833" y="5673633"/>
            <a:ext cx="1932094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defPPr>
              <a:defRPr lang="ru-RU"/>
            </a:defPPr>
            <a:lvl1pPr marL="0" algn="r" defTabSz="746085" rtl="0" eaLnBrk="1" latinLnBrk="0" hangingPunct="1">
              <a:defRPr sz="1000" b="1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73042" algn="l" defTabSz="7460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6085" algn="l" defTabSz="7460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9126" algn="l" defTabSz="7460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2168" algn="l" defTabSz="7460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65210" algn="l" defTabSz="7460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38252" algn="l" defTabSz="7460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11295" algn="l" defTabSz="7460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4336" algn="l" defTabSz="7460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BEAAEB-758A-4AAD-84ED-67F58590D845}" type="slidenum">
              <a:rPr lang="ru-RU" b="0" smtClean="0"/>
              <a:pPr/>
              <a:t>12</a:t>
            </a:fld>
            <a:endParaRPr lang="ru-RU" b="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018808-D2EC-4D6A-AFC9-944F88A02C82}"/>
              </a:ext>
            </a:extLst>
          </p:cNvPr>
          <p:cNvSpPr txBox="1"/>
          <p:nvPr/>
        </p:nvSpPr>
        <p:spPr>
          <a:xfrm>
            <a:off x="1476532" y="2227124"/>
            <a:ext cx="30712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Строчные буквы </a:t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не менее 2 мм:</a:t>
            </a:r>
          </a:p>
          <a:p>
            <a:pPr marL="252000"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Наименование продукции</a:t>
            </a:r>
          </a:p>
          <a:p>
            <a:pPr marL="252000"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Количество продукции</a:t>
            </a:r>
          </a:p>
          <a:p>
            <a:pPr marL="252000"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Дата изготовления (цифры)</a:t>
            </a:r>
          </a:p>
          <a:p>
            <a:pPr marL="252000"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Срок годности цифры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или описание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Строчные буквы </a:t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не менее 0,8 мм</a:t>
            </a:r>
          </a:p>
          <a:p>
            <a:pPr marL="252000"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Остальной информации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3E1FA3-26CA-42E1-B290-3814D9B7B9E8}"/>
              </a:ext>
            </a:extLst>
          </p:cNvPr>
          <p:cNvSpPr txBox="1"/>
          <p:nvPr/>
        </p:nvSpPr>
        <p:spPr>
          <a:xfrm>
            <a:off x="4480532" y="2700660"/>
            <a:ext cx="3417330" cy="281615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Голубика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  <a:r>
              <a:rPr lang="ru-RU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мм </a:t>
            </a:r>
          </a:p>
          <a:p>
            <a:endParaRPr lang="ru-RU" sz="1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Масса нетто       250 г      </a:t>
            </a:r>
            <a:r>
              <a:rPr lang="ru-RU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мм</a:t>
            </a:r>
          </a:p>
          <a:p>
            <a:endParaRPr lang="ru-RU" sz="1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Дата изготовления и        </a:t>
            </a:r>
            <a:r>
              <a:rPr lang="ru-RU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мм </a:t>
            </a:r>
            <a:r>
              <a:rPr lang="ru-RU" sz="1800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упаковывания:</a:t>
            </a:r>
          </a:p>
          <a:p>
            <a:r>
              <a:rPr lang="ru-RU" sz="1800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27.02.2020 </a:t>
            </a:r>
          </a:p>
          <a:p>
            <a:endParaRPr lang="ru-RU" sz="1800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годности:14 суток   </a:t>
            </a:r>
            <a:r>
              <a:rPr lang="ru-RU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мм</a:t>
            </a:r>
          </a:p>
          <a:p>
            <a:endParaRPr lang="ru-RU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D44763D5-CC8B-4286-B949-B97FFF24F3B3}"/>
              </a:ext>
            </a:extLst>
          </p:cNvPr>
          <p:cNvSpPr/>
          <p:nvPr/>
        </p:nvSpPr>
        <p:spPr>
          <a:xfrm>
            <a:off x="1513622" y="5317782"/>
            <a:ext cx="26642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знака  ЕАС </a:t>
            </a:r>
            <a:b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менее  5*5 мм</a:t>
            </a:r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B87DD617-23FE-43CE-A8A4-1BBC64CC0CD7}"/>
              </a:ext>
            </a:extLst>
          </p:cNvPr>
          <p:cNvCxnSpPr>
            <a:cxnSpLocks/>
          </p:cNvCxnSpPr>
          <p:nvPr/>
        </p:nvCxnSpPr>
        <p:spPr>
          <a:xfrm flipH="1">
            <a:off x="7113595" y="2717573"/>
            <a:ext cx="7552" cy="30890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A36F6757-2CFE-4D45-9D58-7F7E243764C1}"/>
              </a:ext>
            </a:extLst>
          </p:cNvPr>
          <p:cNvCxnSpPr>
            <a:cxnSpLocks/>
          </p:cNvCxnSpPr>
          <p:nvPr/>
        </p:nvCxnSpPr>
        <p:spPr>
          <a:xfrm flipH="1">
            <a:off x="7117371" y="3301258"/>
            <a:ext cx="7552" cy="30890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0E9CB584-1222-4EDC-B860-591D536570E5}"/>
              </a:ext>
            </a:extLst>
          </p:cNvPr>
          <p:cNvCxnSpPr>
            <a:cxnSpLocks/>
          </p:cNvCxnSpPr>
          <p:nvPr/>
        </p:nvCxnSpPr>
        <p:spPr>
          <a:xfrm flipH="1">
            <a:off x="7117371" y="3827303"/>
            <a:ext cx="7552" cy="30890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0551DE43-7D20-4A20-BDB5-87A1C8A87B71}"/>
              </a:ext>
            </a:extLst>
          </p:cNvPr>
          <p:cNvCxnSpPr>
            <a:cxnSpLocks/>
          </p:cNvCxnSpPr>
          <p:nvPr/>
        </p:nvCxnSpPr>
        <p:spPr>
          <a:xfrm flipH="1">
            <a:off x="7115542" y="4930400"/>
            <a:ext cx="7552" cy="30890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EBF9B6E-D5D4-4556-82E2-928D270B833F}"/>
              </a:ext>
            </a:extLst>
          </p:cNvPr>
          <p:cNvSpPr/>
          <p:nvPr/>
        </p:nvSpPr>
        <p:spPr>
          <a:xfrm>
            <a:off x="4409008" y="5667310"/>
            <a:ext cx="270458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i="1" dirty="0">
                <a:solidFill>
                  <a:srgbClr val="5F5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соответствии с ТР ТС 0220/2011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7EE70DD8-310C-49C8-8E1E-69B69F935C69}"/>
              </a:ext>
            </a:extLst>
          </p:cNvPr>
          <p:cNvGrpSpPr/>
          <p:nvPr/>
        </p:nvGrpSpPr>
        <p:grpSpPr>
          <a:xfrm>
            <a:off x="1449956" y="159641"/>
            <a:ext cx="2506145" cy="821031"/>
            <a:chOff x="179759" y="1476524"/>
            <a:chExt cx="7912800" cy="2592288"/>
          </a:xfrm>
        </p:grpSpPr>
        <p:grpSp>
          <p:nvGrpSpPr>
            <p:cNvPr id="29" name="Группа 28">
              <a:extLst>
                <a:ext uri="{FF2B5EF4-FFF2-40B4-BE49-F238E27FC236}">
                  <a16:creationId xmlns:a16="http://schemas.microsoft.com/office/drawing/2014/main" id="{372AFCF7-AD30-405C-894F-D8C73847EE35}"/>
                </a:ext>
              </a:extLst>
            </p:cNvPr>
            <p:cNvGrpSpPr/>
            <p:nvPr/>
          </p:nvGrpSpPr>
          <p:grpSpPr>
            <a:xfrm>
              <a:off x="179759" y="1476524"/>
              <a:ext cx="7912800" cy="2592288"/>
              <a:chOff x="179759" y="1476524"/>
              <a:chExt cx="7912800" cy="2592288"/>
            </a:xfrm>
          </p:grpSpPr>
          <p:pic>
            <p:nvPicPr>
              <p:cNvPr id="31" name="Рисунок 30">
                <a:extLst>
                  <a:ext uri="{FF2B5EF4-FFF2-40B4-BE49-F238E27FC236}">
                    <a16:creationId xmlns:a16="http://schemas.microsoft.com/office/drawing/2014/main" id="{74CA6852-588E-4AF0-8674-5FABA6D322B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lum/>
              </a:blip>
              <a:srcRect l="8" r="-7"/>
              <a:stretch/>
            </p:blipFill>
            <p:spPr>
              <a:xfrm>
                <a:off x="179759" y="1476524"/>
                <a:ext cx="7912800" cy="2592288"/>
              </a:xfrm>
              <a:prstGeom prst="rect">
                <a:avLst/>
              </a:prstGeom>
            </p:spPr>
          </p:pic>
          <p:pic>
            <p:nvPicPr>
              <p:cNvPr id="32" name="Рисунок 31">
                <a:extLst>
                  <a:ext uri="{FF2B5EF4-FFF2-40B4-BE49-F238E27FC236}">
                    <a16:creationId xmlns:a16="http://schemas.microsoft.com/office/drawing/2014/main" id="{8E98D8D6-A347-4C54-8E42-7ECBC48F32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67992" y="1931590"/>
                <a:ext cx="3600400" cy="767975"/>
              </a:xfrm>
              <a:prstGeom prst="rect">
                <a:avLst/>
              </a:prstGeom>
            </p:spPr>
          </p:pic>
        </p:grpSp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CF8E6C18-6E87-413D-AB5D-82F8D3282B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56024" y="2823986"/>
              <a:ext cx="3073400" cy="406400"/>
            </a:xfrm>
            <a:prstGeom prst="rect">
              <a:avLst/>
            </a:prstGeom>
          </p:spPr>
        </p:pic>
      </p:grp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679144C-2765-E04D-AA65-3FEDDD786C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68485" y="2988692"/>
            <a:ext cx="196385" cy="21230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9C91D70-6B0A-6D45-85B2-2A2D262D33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68485" y="3217292"/>
            <a:ext cx="196385" cy="21230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2AE89D0A-1597-6F46-940F-02DF2C8B50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68485" y="3434462"/>
            <a:ext cx="196385" cy="21230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43B4BC2-C392-E14D-848D-1F01F0982F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68485" y="3674492"/>
            <a:ext cx="196385" cy="212308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197927-9696-3B43-A48A-6618FA62D8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68485" y="4828922"/>
            <a:ext cx="196385" cy="21230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98E4ED9-D25B-A94D-A2B1-983CB4A550F3}"/>
              </a:ext>
            </a:extLst>
          </p:cNvPr>
          <p:cNvSpPr/>
          <p:nvPr/>
        </p:nvSpPr>
        <p:spPr>
          <a:xfrm>
            <a:off x="4400185" y="2587075"/>
            <a:ext cx="3484431" cy="2783228"/>
          </a:xfrm>
          <a:prstGeom prst="rect">
            <a:avLst/>
          </a:prstGeom>
          <a:noFill/>
          <a:ln w="57150">
            <a:solidFill>
              <a:srgbClr val="5F5F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468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D8A5506-9E6E-407C-9642-49D956FBB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353675" y="1067893"/>
            <a:ext cx="2966909" cy="504889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21" name="Рисунок 20" descr="Изображение выглядит как сидит, стол, черный, легкий&#10;&#10;Автоматически созданное описание">
            <a:extLst>
              <a:ext uri="{FF2B5EF4-FFF2-40B4-BE49-F238E27FC236}">
                <a16:creationId xmlns:a16="http://schemas.microsoft.com/office/drawing/2014/main" id="{F475B1F3-AED6-4AD7-8516-142024C531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927" y="2394785"/>
            <a:ext cx="4624595" cy="351169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B3F51A6-BC2B-45D1-94AC-36FDA49DB7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75" y="1072508"/>
            <a:ext cx="7945625" cy="988379"/>
          </a:xfrm>
          <a:prstGeom prst="rect">
            <a:avLst/>
          </a:prstGeom>
        </p:spPr>
      </p:pic>
      <p:sp>
        <p:nvSpPr>
          <p:cNvPr id="14" name="Заголовок 15">
            <a:extLst>
              <a:ext uri="{FF2B5EF4-FFF2-40B4-BE49-F238E27FC236}">
                <a16:creationId xmlns:a16="http://schemas.microsoft.com/office/drawing/2014/main" id="{6CA530CB-A157-5344-8951-BAD23665D145}"/>
              </a:ext>
            </a:extLst>
          </p:cNvPr>
          <p:cNvSpPr txBox="1">
            <a:spLocks/>
          </p:cNvSpPr>
          <p:nvPr/>
        </p:nvSpPr>
        <p:spPr>
          <a:xfrm>
            <a:off x="827832" y="1044476"/>
            <a:ext cx="7452568" cy="799669"/>
          </a:xfrm>
          <a:prstGeom prst="rect">
            <a:avLst/>
          </a:prstGeom>
        </p:spPr>
        <p:txBody>
          <a:bodyPr vert="horz" lIns="74607" tIns="37302" rIns="74607" bIns="37302" rtlCol="0" anchor="ctr" anchorCtr="0">
            <a:normAutofit/>
          </a:bodyPr>
          <a:lstStyle>
            <a:lvl1pPr algn="ctr" defTabSz="746085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Уголовная ответственность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b="0" smtClean="0"/>
              <a:pPr/>
              <a:t>13</a:t>
            </a:fld>
            <a:endParaRPr lang="ru-RU" b="0" dirty="0"/>
          </a:p>
        </p:txBody>
      </p:sp>
      <p:sp>
        <p:nvSpPr>
          <p:cNvPr id="17" name="Номер слайда 4">
            <a:extLst>
              <a:ext uri="{FF2B5EF4-FFF2-40B4-BE49-F238E27FC236}">
                <a16:creationId xmlns:a16="http://schemas.microsoft.com/office/drawing/2014/main" id="{0375D84D-4944-4F7C-A481-1ED2DAD576AC}"/>
              </a:ext>
            </a:extLst>
          </p:cNvPr>
          <p:cNvSpPr txBox="1">
            <a:spLocks/>
          </p:cNvSpPr>
          <p:nvPr/>
        </p:nvSpPr>
        <p:spPr>
          <a:xfrm>
            <a:off x="6226833" y="5673633"/>
            <a:ext cx="1932094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defPPr>
              <a:defRPr lang="ru-RU"/>
            </a:defPPr>
            <a:lvl1pPr marL="0" algn="r" defTabSz="746085" rtl="0" eaLnBrk="1" latinLnBrk="0" hangingPunct="1">
              <a:defRPr sz="1000" b="1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73042" algn="l" defTabSz="7460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6085" algn="l" defTabSz="7460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9126" algn="l" defTabSz="7460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2168" algn="l" defTabSz="7460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65210" algn="l" defTabSz="7460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38252" algn="l" defTabSz="7460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11295" algn="l" defTabSz="7460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4336" algn="l" defTabSz="7460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BEAAEB-758A-4AAD-84ED-67F58590D845}" type="slidenum">
              <a:rPr lang="ru-RU" b="0" smtClean="0"/>
              <a:pPr/>
              <a:t>13</a:t>
            </a:fld>
            <a:endParaRPr lang="ru-RU" b="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0B4FEAC-79E3-4764-875A-501B1099F092}"/>
              </a:ext>
            </a:extLst>
          </p:cNvPr>
          <p:cNvSpPr/>
          <p:nvPr/>
        </p:nvSpPr>
        <p:spPr>
          <a:xfrm>
            <a:off x="1936781" y="5395622"/>
            <a:ext cx="134844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i="1" dirty="0">
                <a:solidFill>
                  <a:srgbClr val="5F5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УК РФ Ст. 171.1</a:t>
            </a: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2195BE57-10A3-4BE0-9CD7-D320BED83EFE}"/>
              </a:ext>
            </a:extLst>
          </p:cNvPr>
          <p:cNvGrpSpPr/>
          <p:nvPr/>
        </p:nvGrpSpPr>
        <p:grpSpPr>
          <a:xfrm>
            <a:off x="1449956" y="159641"/>
            <a:ext cx="2506145" cy="821031"/>
            <a:chOff x="179759" y="1476524"/>
            <a:chExt cx="7912800" cy="2592288"/>
          </a:xfrm>
        </p:grpSpPr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id="{73A0D148-6AC6-4E4A-8C07-31DA13633EBC}"/>
                </a:ext>
              </a:extLst>
            </p:cNvPr>
            <p:cNvGrpSpPr/>
            <p:nvPr/>
          </p:nvGrpSpPr>
          <p:grpSpPr>
            <a:xfrm>
              <a:off x="179759" y="1476524"/>
              <a:ext cx="7912800" cy="2592288"/>
              <a:chOff x="179759" y="1476524"/>
              <a:chExt cx="7912800" cy="2592288"/>
            </a:xfrm>
          </p:grpSpPr>
          <p:pic>
            <p:nvPicPr>
              <p:cNvPr id="25" name="Рисунок 24">
                <a:extLst>
                  <a:ext uri="{FF2B5EF4-FFF2-40B4-BE49-F238E27FC236}">
                    <a16:creationId xmlns:a16="http://schemas.microsoft.com/office/drawing/2014/main" id="{8E32ABBE-EE1D-424A-9C01-DD6CBB1B055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lum/>
              </a:blip>
              <a:srcRect l="8" r="-7"/>
              <a:stretch/>
            </p:blipFill>
            <p:spPr>
              <a:xfrm>
                <a:off x="179759" y="1476524"/>
                <a:ext cx="7912800" cy="2592288"/>
              </a:xfrm>
              <a:prstGeom prst="rect">
                <a:avLst/>
              </a:prstGeom>
            </p:spPr>
          </p:pic>
          <p:pic>
            <p:nvPicPr>
              <p:cNvPr id="26" name="Рисунок 25">
                <a:extLst>
                  <a:ext uri="{FF2B5EF4-FFF2-40B4-BE49-F238E27FC236}">
                    <a16:creationId xmlns:a16="http://schemas.microsoft.com/office/drawing/2014/main" id="{6284A169-8431-4AB6-B3C4-B822E0E128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67992" y="1931590"/>
                <a:ext cx="3600400" cy="767975"/>
              </a:xfrm>
              <a:prstGeom prst="rect">
                <a:avLst/>
              </a:prstGeom>
            </p:spPr>
          </p:pic>
        </p:grpSp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E34F2FC4-82DA-438D-9329-76BEA0F0A5C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556024" y="2823986"/>
              <a:ext cx="3073400" cy="406400"/>
            </a:xfrm>
            <a:prstGeom prst="rect">
              <a:avLst/>
            </a:prstGeom>
          </p:spPr>
        </p:pic>
      </p:grpSp>
      <p:sp>
        <p:nvSpPr>
          <p:cNvPr id="18" name="Объект 1">
            <a:extLst>
              <a:ext uri="{FF2B5EF4-FFF2-40B4-BE49-F238E27FC236}">
                <a16:creationId xmlns:a16="http://schemas.microsoft.com/office/drawing/2014/main" id="{52CC65A1-12D0-4BA1-AFC9-CF16C19E6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8926" y="2263352"/>
            <a:ext cx="3847458" cy="3132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chemeClr val="tx1"/>
                </a:solidFill>
              </a:rPr>
              <a:t>Производство, приобретение, хранение, перевозка или сбыт продовольственных товаров без маркировки грозит штрафом 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b="1" dirty="0">
                <a:solidFill>
                  <a:schemeClr val="tx1"/>
                </a:solidFill>
              </a:rPr>
              <a:t>до 300 000 рублей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1"/>
                </a:solidFill>
              </a:rPr>
              <a:t>В крупных размеров 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b="1" dirty="0">
                <a:solidFill>
                  <a:schemeClr val="tx1"/>
                </a:solidFill>
              </a:rPr>
              <a:t>до 400 000 рублей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1"/>
                </a:solidFill>
              </a:rPr>
              <a:t>Особо крупных размеров 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b="1" dirty="0">
                <a:solidFill>
                  <a:schemeClr val="tx1"/>
                </a:solidFill>
              </a:rPr>
              <a:t>1 500 000 рублей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1"/>
                </a:solidFill>
              </a:rPr>
              <a:t>Лишением свободы 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b="1" dirty="0">
                <a:solidFill>
                  <a:schemeClr val="tx1"/>
                </a:solidFill>
              </a:rPr>
              <a:t>от 3 до 6 лет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41631D1-C169-A742-9D78-46A6D5A45B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7947" y="2341708"/>
            <a:ext cx="196385" cy="21230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F2F3FD3-85FB-4548-91ED-BF70151B7B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7947" y="3613917"/>
            <a:ext cx="196385" cy="21230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D015A40-6DE7-2B49-8FD5-04A9452C04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7947" y="4150630"/>
            <a:ext cx="196385" cy="21230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B61E7EE-3F4B-FE49-82A9-F09AF3EDD1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7947" y="4687343"/>
            <a:ext cx="196385" cy="21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639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4C67D29-4477-428D-B24B-2AA8444997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75" y="1072508"/>
            <a:ext cx="7945625" cy="988379"/>
          </a:xfrm>
          <a:prstGeom prst="rect">
            <a:avLst/>
          </a:prstGeom>
        </p:spPr>
      </p:pic>
      <p:sp>
        <p:nvSpPr>
          <p:cNvPr id="14" name="Заголовок 15">
            <a:extLst>
              <a:ext uri="{FF2B5EF4-FFF2-40B4-BE49-F238E27FC236}">
                <a16:creationId xmlns:a16="http://schemas.microsoft.com/office/drawing/2014/main" id="{6CA530CB-A157-5344-8951-BAD23665D145}"/>
              </a:ext>
            </a:extLst>
          </p:cNvPr>
          <p:cNvSpPr txBox="1">
            <a:spLocks/>
          </p:cNvSpPr>
          <p:nvPr/>
        </p:nvSpPr>
        <p:spPr>
          <a:xfrm>
            <a:off x="975666" y="1044476"/>
            <a:ext cx="7304734" cy="799669"/>
          </a:xfrm>
          <a:prstGeom prst="rect">
            <a:avLst/>
          </a:prstGeom>
        </p:spPr>
        <p:txBody>
          <a:bodyPr vert="horz" lIns="74607" tIns="37302" rIns="74607" bIns="37302" rtlCol="0" anchor="ctr" anchorCtr="0">
            <a:normAutofit/>
          </a:bodyPr>
          <a:lstStyle>
            <a:lvl1pPr algn="ctr" defTabSz="746085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Карточка продукта (образец)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b="0" smtClean="0"/>
              <a:pPr/>
              <a:t>14</a:t>
            </a:fld>
            <a:endParaRPr lang="ru-RU" b="0" dirty="0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FAB45A3D-EDA7-4A87-90B6-B43908E17923}"/>
              </a:ext>
            </a:extLst>
          </p:cNvPr>
          <p:cNvGrpSpPr/>
          <p:nvPr/>
        </p:nvGrpSpPr>
        <p:grpSpPr>
          <a:xfrm>
            <a:off x="1449956" y="159641"/>
            <a:ext cx="2506145" cy="821031"/>
            <a:chOff x="179759" y="1476524"/>
            <a:chExt cx="7912800" cy="2592288"/>
          </a:xfrm>
        </p:grpSpPr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4AB07EF1-F54C-4EA4-BB97-218F40C7154E}"/>
                </a:ext>
              </a:extLst>
            </p:cNvPr>
            <p:cNvGrpSpPr/>
            <p:nvPr/>
          </p:nvGrpSpPr>
          <p:grpSpPr>
            <a:xfrm>
              <a:off x="179759" y="1476524"/>
              <a:ext cx="7912800" cy="2592288"/>
              <a:chOff x="179759" y="1476524"/>
              <a:chExt cx="7912800" cy="2592288"/>
            </a:xfrm>
          </p:grpSpPr>
          <p:pic>
            <p:nvPicPr>
              <p:cNvPr id="24" name="Рисунок 23">
                <a:extLst>
                  <a:ext uri="{FF2B5EF4-FFF2-40B4-BE49-F238E27FC236}">
                    <a16:creationId xmlns:a16="http://schemas.microsoft.com/office/drawing/2014/main" id="{1885A8CD-2994-4C85-BFE5-072D088EA2E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lum/>
              </a:blip>
              <a:srcRect l="8" r="-7"/>
              <a:stretch/>
            </p:blipFill>
            <p:spPr>
              <a:xfrm>
                <a:off x="179759" y="1476524"/>
                <a:ext cx="7912800" cy="2592288"/>
              </a:xfrm>
              <a:prstGeom prst="rect">
                <a:avLst/>
              </a:prstGeom>
            </p:spPr>
          </p:pic>
          <p:pic>
            <p:nvPicPr>
              <p:cNvPr id="25" name="Рисунок 24">
                <a:extLst>
                  <a:ext uri="{FF2B5EF4-FFF2-40B4-BE49-F238E27FC236}">
                    <a16:creationId xmlns:a16="http://schemas.microsoft.com/office/drawing/2014/main" id="{D30CDAB5-AB08-4118-B0FF-0E6E7DFA97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67992" y="1931590"/>
                <a:ext cx="3600400" cy="767975"/>
              </a:xfrm>
              <a:prstGeom prst="rect">
                <a:avLst/>
              </a:prstGeom>
            </p:spPr>
          </p:pic>
        </p:grp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AE990DA4-6FF6-4807-81DF-9392C1268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56024" y="2823986"/>
              <a:ext cx="3073400" cy="406400"/>
            </a:xfrm>
            <a:prstGeom prst="rect">
              <a:avLst/>
            </a:prstGeom>
          </p:spPr>
        </p:pic>
      </p:grpSp>
      <p:pic>
        <p:nvPicPr>
          <p:cNvPr id="26" name="Рисунок 25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F350D5C1-CEFB-4966-AED7-05295D0982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22" y="1844146"/>
            <a:ext cx="6589386" cy="411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03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4">
            <a:extLst>
              <a:ext uri="{FF2B5EF4-FFF2-40B4-BE49-F238E27FC236}">
                <a16:creationId xmlns:a16="http://schemas.microsoft.com/office/drawing/2014/main" id="{295C2D8A-6667-674C-9665-F6B6951CB0F8}"/>
              </a:ext>
            </a:extLst>
          </p:cNvPr>
          <p:cNvSpPr txBox="1">
            <a:spLocks/>
          </p:cNvSpPr>
          <p:nvPr/>
        </p:nvSpPr>
        <p:spPr>
          <a:xfrm>
            <a:off x="6226833" y="5673633"/>
            <a:ext cx="1932094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defPPr>
              <a:defRPr lang="ru-RU"/>
            </a:defPPr>
            <a:lvl1pPr marL="0" algn="r" defTabSz="746085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73042" algn="l" defTabSz="7460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6085" algn="l" defTabSz="7460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9126" algn="l" defTabSz="7460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2168" algn="l" defTabSz="7460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65210" algn="l" defTabSz="7460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38252" algn="l" defTabSz="7460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11295" algn="l" defTabSz="7460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4336" algn="l" defTabSz="7460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BEAAEB-758A-4AAD-84ED-67F58590D845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10" name="Заголовок 15">
            <a:extLst>
              <a:ext uri="{FF2B5EF4-FFF2-40B4-BE49-F238E27FC236}">
                <a16:creationId xmlns:a16="http://schemas.microsoft.com/office/drawing/2014/main" id="{4544A865-948B-6743-B900-3F47A571B8C4}"/>
              </a:ext>
            </a:extLst>
          </p:cNvPr>
          <p:cNvSpPr txBox="1">
            <a:spLocks/>
          </p:cNvSpPr>
          <p:nvPr/>
        </p:nvSpPr>
        <p:spPr>
          <a:xfrm>
            <a:off x="568183" y="1426368"/>
            <a:ext cx="7144033" cy="842244"/>
          </a:xfrm>
          <a:prstGeom prst="rect">
            <a:avLst/>
          </a:prstGeom>
        </p:spPr>
        <p:txBody>
          <a:bodyPr vert="horz" lIns="74607" tIns="37302" rIns="74607" bIns="37302" rtlCol="0" anchor="t">
            <a:normAutofit/>
          </a:bodyPr>
          <a:lstStyle>
            <a:lvl1pPr algn="ctr" defTabSz="746085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Благодарю за внимание!</a:t>
            </a:r>
            <a:br>
              <a:rPr lang="ru-RU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Вопросы?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86ED056-3C55-DE49-B0BC-15E0AF25D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825" y="2556644"/>
            <a:ext cx="4682163" cy="1118285"/>
          </a:xfrm>
          <a:prstGeom prst="rect">
            <a:avLst/>
          </a:prstGeom>
        </p:spPr>
      </p:pic>
      <p:sp>
        <p:nvSpPr>
          <p:cNvPr id="12" name="Подзаголовок 7">
            <a:extLst>
              <a:ext uri="{FF2B5EF4-FFF2-40B4-BE49-F238E27FC236}">
                <a16:creationId xmlns:a16="http://schemas.microsoft.com/office/drawing/2014/main" id="{A1B3D197-1CF8-FA49-949D-88265C19D9C5}"/>
              </a:ext>
            </a:extLst>
          </p:cNvPr>
          <p:cNvSpPr txBox="1">
            <a:spLocks/>
          </p:cNvSpPr>
          <p:nvPr/>
        </p:nvSpPr>
        <p:spPr>
          <a:xfrm>
            <a:off x="2100153" y="3492748"/>
            <a:ext cx="4080094" cy="111828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79781" indent="-279781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5F5F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6194" indent="-23315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5F5F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32606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F5F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05647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rgbClr val="5F5F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678692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rgbClr val="5F5F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051731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24773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7814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0857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100" b="1" dirty="0">
                <a:solidFill>
                  <a:schemeClr val="tx1"/>
                </a:solidFill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Валентина </a:t>
            </a:r>
            <a:r>
              <a:rPr lang="ru-RU" sz="2100" b="1" dirty="0" err="1">
                <a:solidFill>
                  <a:schemeClr val="tx1"/>
                </a:solidFill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Хромова</a:t>
            </a:r>
            <a:endParaRPr lang="ru-RU" sz="2100" b="1" dirty="0">
              <a:solidFill>
                <a:schemeClr val="tx1"/>
              </a:solidFill>
              <a:latin typeface="Cambri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 fontAlgn="t">
              <a:spcBef>
                <a:spcPts val="0"/>
              </a:spcBef>
              <a:buNone/>
            </a:pPr>
            <a:r>
              <a:rPr lang="ru-RU" sz="1600" i="1" dirty="0">
                <a:solidFill>
                  <a:schemeClr val="tx1"/>
                </a:solidFill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руководитель направления маркетинговых коммуникаций ИА </a:t>
            </a:r>
            <a:r>
              <a:rPr lang="ru-RU" sz="1600" i="1" dirty="0" err="1">
                <a:solidFill>
                  <a:schemeClr val="tx1"/>
                </a:solidFill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FruitNews</a:t>
            </a:r>
            <a:endParaRPr lang="ru-RU" sz="1600" i="1" dirty="0">
              <a:solidFill>
                <a:schemeClr val="tx1"/>
              </a:solidFill>
              <a:latin typeface="Cambri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 fontAlgn="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b="1" i="1" dirty="0">
                <a:solidFill>
                  <a:schemeClr val="tx1"/>
                </a:solidFill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Моб. тел.:</a:t>
            </a:r>
            <a:r>
              <a:rPr lang="ru-RU" sz="1600" i="1" dirty="0">
                <a:solidFill>
                  <a:schemeClr val="tx1"/>
                </a:solidFill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+7 925 853 8251</a:t>
            </a:r>
          </a:p>
          <a:p>
            <a:pPr marL="0" indent="0" algn="ctr" fontAlgn="t">
              <a:spcBef>
                <a:spcPts val="0"/>
              </a:spcBef>
              <a:buNone/>
            </a:pPr>
            <a:r>
              <a:rPr lang="en-US" sz="1600" b="1" i="1" dirty="0">
                <a:solidFill>
                  <a:schemeClr val="tx1"/>
                </a:solidFill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E-mail: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khromova@fruitnews.ru</a:t>
            </a:r>
            <a:endParaRPr lang="en-US" sz="1600" i="1" dirty="0">
              <a:solidFill>
                <a:schemeClr val="tx1"/>
              </a:solidFill>
              <a:latin typeface="Cambri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405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54172346-F4AC-4125-BDDE-78401E86D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54126" y="1303291"/>
            <a:ext cx="2966909" cy="504889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5E71C11-80BA-433D-85B0-DFDD016358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75" y="1044476"/>
            <a:ext cx="7945625" cy="98837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B38319D-8782-B541-98A4-4EDE6C2E6C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1935" y="2167198"/>
            <a:ext cx="1910826" cy="1910826"/>
          </a:xfrm>
          <a:prstGeom prst="rect">
            <a:avLst/>
          </a:prstGeom>
          <a:effectLst>
            <a:outerShdw blurRad="114300" dist="38100" dir="2700000" sx="101000" sy="101000" algn="tl" rotWithShape="0">
              <a:prstClr val="black">
                <a:alpha val="2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0C4A8B0-1440-434A-A3BA-76C851C2BD15}"/>
              </a:ext>
            </a:extLst>
          </p:cNvPr>
          <p:cNvSpPr txBox="1"/>
          <p:nvPr/>
        </p:nvSpPr>
        <p:spPr>
          <a:xfrm>
            <a:off x="3651499" y="5652988"/>
            <a:ext cx="25651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i="1" dirty="0">
                <a:solidFill>
                  <a:srgbClr val="5F5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*Данные компании </a:t>
            </a:r>
            <a:r>
              <a:rPr lang="ru-RU" sz="1100" i="1" dirty="0" err="1">
                <a:solidFill>
                  <a:srgbClr val="5F5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Росконтроль</a:t>
            </a:r>
            <a:endParaRPr lang="ru-RU" sz="1100" i="1" dirty="0">
              <a:solidFill>
                <a:srgbClr val="5F5F5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Заголовок 15"/>
          <p:cNvSpPr>
            <a:spLocks noGrp="1"/>
          </p:cNvSpPr>
          <p:nvPr>
            <p:ph type="title"/>
          </p:nvPr>
        </p:nvSpPr>
        <p:spPr>
          <a:xfrm>
            <a:off x="987406" y="1036895"/>
            <a:ext cx="7292993" cy="799669"/>
          </a:xfrm>
        </p:spPr>
        <p:txBody>
          <a:bodyPr anchor="ctr" anchorCtr="0"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Маркировка продукции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b="0" smtClean="0"/>
              <a:pPr/>
              <a:t>2</a:t>
            </a:fld>
            <a:endParaRPr lang="ru-RU" b="0" dirty="0"/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A56AA876-6B65-412D-BACF-3B46FC6A9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2909" y="4177306"/>
            <a:ext cx="4268327" cy="1520555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85000"/>
              </a:lnSpc>
              <a:buNone/>
            </a:pPr>
            <a:r>
              <a:rPr lang="ru-RU" sz="13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том числе: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ru-RU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56</a:t>
            </a:r>
            <a:r>
              <a:rPr lang="ru-RU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r>
              <a:rPr lang="ru-RU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5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фальсификация/</a:t>
            </a:r>
            <a:br>
              <a:rPr lang="ru-RU" sz="15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5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обман потребителей</a:t>
            </a:r>
            <a:endParaRPr lang="en-US" sz="150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85000"/>
              </a:lnSpc>
              <a:buNone/>
            </a:pPr>
            <a:r>
              <a:rPr lang="ru-RU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</a:t>
            </a:r>
            <a:r>
              <a:rPr lang="ru-RU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r>
              <a:rPr lang="ru-RU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нарушение требований </a:t>
            </a:r>
            <a:br>
              <a:rPr lang="ru-RU" sz="16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6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безопасности (ТР ТС)  </a:t>
            </a:r>
            <a:endParaRPr lang="en-US" sz="160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85000"/>
              </a:lnSpc>
              <a:buNone/>
            </a:pPr>
            <a:r>
              <a:rPr lang="ru-RU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 </a:t>
            </a:r>
            <a:r>
              <a:rPr lang="ru-RU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</a:t>
            </a:r>
            <a:r>
              <a:rPr lang="ru-RU" sz="25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r>
              <a:rPr lang="ru-RU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нарушения требований </a:t>
            </a:r>
            <a:br>
              <a:rPr lang="ru-RU" sz="16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6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к маркировке</a:t>
            </a:r>
          </a:p>
          <a:p>
            <a:pPr marL="0" indent="0">
              <a:lnSpc>
                <a:spcPct val="85000"/>
              </a:lnSpc>
              <a:buNone/>
            </a:pPr>
            <a:endParaRPr lang="ru-RU" sz="150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5EC656A-1546-4722-B767-95AF8182370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0701"/>
          <a:stretch/>
        </p:blipFill>
        <p:spPr>
          <a:xfrm>
            <a:off x="-18901" y="4238029"/>
            <a:ext cx="3193121" cy="1899774"/>
          </a:xfrm>
          <a:prstGeom prst="rect">
            <a:avLst/>
          </a:prstGeom>
        </p:spPr>
      </p:pic>
      <p:sp>
        <p:nvSpPr>
          <p:cNvPr id="25" name="Объект 1">
            <a:extLst>
              <a:ext uri="{FF2B5EF4-FFF2-40B4-BE49-F238E27FC236}">
                <a16:creationId xmlns:a16="http://schemas.microsoft.com/office/drawing/2014/main" id="{8F3E8C7B-36D3-9146-89A1-4E01374737C0}"/>
              </a:ext>
            </a:extLst>
          </p:cNvPr>
          <p:cNvSpPr txBox="1">
            <a:spLocks/>
          </p:cNvSpPr>
          <p:nvPr/>
        </p:nvSpPr>
        <p:spPr>
          <a:xfrm>
            <a:off x="7192880" y="3710160"/>
            <a:ext cx="4140201" cy="4039841"/>
          </a:xfrm>
          <a:prstGeom prst="rect">
            <a:avLst/>
          </a:prstGeom>
        </p:spPr>
        <p:txBody>
          <a:bodyPr vert="horz" lIns="74607" tIns="37302" rIns="74607" bIns="37302" rtlCol="0">
            <a:normAutofit/>
          </a:bodyPr>
          <a:lstStyle>
            <a:lvl1pPr marL="279781" indent="-279781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5F5F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6194" indent="-23315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5F5F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32606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F5F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05647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rgbClr val="5F5F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678692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rgbClr val="5F5F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051731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24773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7814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0857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600" dirty="0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6CBC4B80-4151-1D43-B89F-27F4A0AA16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1824" y="2093333"/>
            <a:ext cx="2232605" cy="70364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E79F6686-8ACB-DF46-AFFA-02E1F72D09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0438" y="2242621"/>
            <a:ext cx="1857883" cy="60891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B69A90A-8B91-FE4E-BD1C-A72774D20E44}"/>
              </a:ext>
            </a:extLst>
          </p:cNvPr>
          <p:cNvSpPr txBox="1"/>
          <p:nvPr/>
        </p:nvSpPr>
        <p:spPr>
          <a:xfrm>
            <a:off x="5048551" y="2950574"/>
            <a:ext cx="293199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5000"/>
              </a:lnSpc>
            </a:pPr>
            <a:r>
              <a:rPr lang="ru-RU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товаров имеют </a:t>
            </a:r>
            <a:br>
              <a:rPr lang="ru-RU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нарушения обязательных требований безопасности или фальсифицированы</a:t>
            </a: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C5F66D30-30D9-4B3A-87C2-69F8E8D89F48}"/>
              </a:ext>
            </a:extLst>
          </p:cNvPr>
          <p:cNvGrpSpPr/>
          <p:nvPr/>
        </p:nvGrpSpPr>
        <p:grpSpPr>
          <a:xfrm>
            <a:off x="1449956" y="159641"/>
            <a:ext cx="2506145" cy="821031"/>
            <a:chOff x="179759" y="1476524"/>
            <a:chExt cx="7912800" cy="2592288"/>
          </a:xfrm>
        </p:grpSpPr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id="{26070FBF-46FF-4BED-BB26-EF99203F7440}"/>
                </a:ext>
              </a:extLst>
            </p:cNvPr>
            <p:cNvGrpSpPr/>
            <p:nvPr/>
          </p:nvGrpSpPr>
          <p:grpSpPr>
            <a:xfrm>
              <a:off x="179759" y="1476524"/>
              <a:ext cx="7912800" cy="2592288"/>
              <a:chOff x="179759" y="1476524"/>
              <a:chExt cx="7912800" cy="2592288"/>
            </a:xfrm>
          </p:grpSpPr>
          <p:pic>
            <p:nvPicPr>
              <p:cNvPr id="30" name="Рисунок 29">
                <a:extLst>
                  <a:ext uri="{FF2B5EF4-FFF2-40B4-BE49-F238E27FC236}">
                    <a16:creationId xmlns:a16="http://schemas.microsoft.com/office/drawing/2014/main" id="{09531519-16A2-4656-B0F8-5CFC1A28B6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lum/>
              </a:blip>
              <a:srcRect l="8" r="-7"/>
              <a:stretch/>
            </p:blipFill>
            <p:spPr>
              <a:xfrm>
                <a:off x="179759" y="1476524"/>
                <a:ext cx="7912800" cy="2592288"/>
              </a:xfrm>
              <a:prstGeom prst="rect">
                <a:avLst/>
              </a:prstGeom>
            </p:spPr>
          </p:pic>
          <p:pic>
            <p:nvPicPr>
              <p:cNvPr id="34" name="Рисунок 33">
                <a:extLst>
                  <a:ext uri="{FF2B5EF4-FFF2-40B4-BE49-F238E27FC236}">
                    <a16:creationId xmlns:a16="http://schemas.microsoft.com/office/drawing/2014/main" id="{17F29B37-CB60-4E8B-8ECB-14B7932BFB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67992" y="1931590"/>
                <a:ext cx="3600400" cy="767975"/>
              </a:xfrm>
              <a:prstGeom prst="rect">
                <a:avLst/>
              </a:prstGeom>
            </p:spPr>
          </p:pic>
        </p:grp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4C244C3F-84D6-43ED-A0B0-13625B774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556024" y="2823986"/>
              <a:ext cx="3073400" cy="406400"/>
            </a:xfrm>
            <a:prstGeom prst="rect">
              <a:avLst/>
            </a:prstGeom>
          </p:spPr>
        </p:pic>
      </p:grp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7B40BD2-0373-4648-B5EC-7C6C3EEDC118}"/>
              </a:ext>
            </a:extLst>
          </p:cNvPr>
          <p:cNvSpPr/>
          <p:nvPr/>
        </p:nvSpPr>
        <p:spPr>
          <a:xfrm>
            <a:off x="869491" y="2851531"/>
            <a:ext cx="27820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товаров соответствуют маркировке и требованиям технических регламентов</a:t>
            </a:r>
          </a:p>
        </p:txBody>
      </p:sp>
    </p:spTree>
    <p:extLst>
      <p:ext uri="{BB962C8B-B14F-4D97-AF65-F5344CB8AC3E}">
        <p14:creationId xmlns:p14="http://schemas.microsoft.com/office/powerpoint/2010/main" val="3386906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BDC4221C-0C0D-44FF-8753-742220731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341323" y="1067893"/>
            <a:ext cx="2966909" cy="504889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6CE04741-1D2F-4D4F-AE37-13745D140F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75" y="1044476"/>
            <a:ext cx="7945625" cy="988379"/>
          </a:xfrm>
          <a:prstGeom prst="rect">
            <a:avLst/>
          </a:prstGeom>
        </p:spPr>
      </p:pic>
      <p:sp>
        <p:nvSpPr>
          <p:cNvPr id="11" name="Заголовок 15">
            <a:extLst>
              <a:ext uri="{FF2B5EF4-FFF2-40B4-BE49-F238E27FC236}">
                <a16:creationId xmlns:a16="http://schemas.microsoft.com/office/drawing/2014/main" id="{496F7456-CBB6-8242-BB53-955395C9DA41}"/>
              </a:ext>
            </a:extLst>
          </p:cNvPr>
          <p:cNvSpPr txBox="1">
            <a:spLocks/>
          </p:cNvSpPr>
          <p:nvPr/>
        </p:nvSpPr>
        <p:spPr>
          <a:xfrm>
            <a:off x="827832" y="1044476"/>
            <a:ext cx="7452568" cy="799669"/>
          </a:xfrm>
          <a:prstGeom prst="rect">
            <a:avLst/>
          </a:prstGeom>
        </p:spPr>
        <p:txBody>
          <a:bodyPr vert="horz" lIns="74607" tIns="37302" rIns="74607" bIns="37302" rtlCol="0" anchor="ctr" anchorCtr="0">
            <a:normAutofit/>
          </a:bodyPr>
          <a:lstStyle>
            <a:lvl1pPr algn="ctr" defTabSz="746085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Обязательная маркировка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7CA9876-0882-344D-8F80-E795937F7E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1"/>
          <a:stretch/>
        </p:blipFill>
        <p:spPr>
          <a:xfrm>
            <a:off x="5940400" y="3098757"/>
            <a:ext cx="2340000" cy="243591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42A2CF4-CA7B-9748-AC9B-D818B46B8200}"/>
              </a:ext>
            </a:extLst>
          </p:cNvPr>
          <p:cNvSpPr txBox="1"/>
          <p:nvPr/>
        </p:nvSpPr>
        <p:spPr>
          <a:xfrm>
            <a:off x="5508352" y="5751418"/>
            <a:ext cx="26645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i="1" dirty="0">
                <a:solidFill>
                  <a:srgbClr val="5F5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соответствии с ТР ТС 022/2011</a:t>
            </a:r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92F96B34-8AB3-49FF-989F-4772BE7BA876}"/>
              </a:ext>
            </a:extLst>
          </p:cNvPr>
          <p:cNvGrpSpPr/>
          <p:nvPr/>
        </p:nvGrpSpPr>
        <p:grpSpPr>
          <a:xfrm>
            <a:off x="1449956" y="159641"/>
            <a:ext cx="2506145" cy="821031"/>
            <a:chOff x="179759" y="1476524"/>
            <a:chExt cx="7912800" cy="2592288"/>
          </a:xfrm>
        </p:grpSpPr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id="{62399CAC-89AD-44BE-9960-B553A8A9880B}"/>
                </a:ext>
              </a:extLst>
            </p:cNvPr>
            <p:cNvGrpSpPr/>
            <p:nvPr/>
          </p:nvGrpSpPr>
          <p:grpSpPr>
            <a:xfrm>
              <a:off x="179759" y="1476524"/>
              <a:ext cx="7912800" cy="2592288"/>
              <a:chOff x="179759" y="1476524"/>
              <a:chExt cx="7912800" cy="2592288"/>
            </a:xfrm>
          </p:grpSpPr>
          <p:pic>
            <p:nvPicPr>
              <p:cNvPr id="42" name="Рисунок 41">
                <a:extLst>
                  <a:ext uri="{FF2B5EF4-FFF2-40B4-BE49-F238E27FC236}">
                    <a16:creationId xmlns:a16="http://schemas.microsoft.com/office/drawing/2014/main" id="{86736ECE-6996-482E-851A-162C48DB3FF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lum/>
              </a:blip>
              <a:srcRect l="8" r="-7"/>
              <a:stretch/>
            </p:blipFill>
            <p:spPr>
              <a:xfrm>
                <a:off x="179759" y="1476524"/>
                <a:ext cx="7912800" cy="2592288"/>
              </a:xfrm>
              <a:prstGeom prst="rect">
                <a:avLst/>
              </a:prstGeom>
            </p:spPr>
          </p:pic>
          <p:pic>
            <p:nvPicPr>
              <p:cNvPr id="43" name="Рисунок 42">
                <a:extLst>
                  <a:ext uri="{FF2B5EF4-FFF2-40B4-BE49-F238E27FC236}">
                    <a16:creationId xmlns:a16="http://schemas.microsoft.com/office/drawing/2014/main" id="{E19A6057-B24D-4CD5-911F-0255919B32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67992" y="1931590"/>
                <a:ext cx="3600400" cy="767975"/>
              </a:xfrm>
              <a:prstGeom prst="rect">
                <a:avLst/>
              </a:prstGeom>
            </p:spPr>
          </p:pic>
        </p:grp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3574B546-6EFC-4767-AB59-31EC38026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556024" y="2823986"/>
              <a:ext cx="3073400" cy="406400"/>
            </a:xfrm>
            <a:prstGeom prst="rect">
              <a:avLst/>
            </a:prstGeom>
          </p:spPr>
        </p:pic>
      </p:grpSp>
      <p:sp>
        <p:nvSpPr>
          <p:cNvPr id="46" name="Объект 1">
            <a:extLst>
              <a:ext uri="{FF2B5EF4-FFF2-40B4-BE49-F238E27FC236}">
                <a16:creationId xmlns:a16="http://schemas.microsoft.com/office/drawing/2014/main" id="{13C87A36-529F-BF4D-AEF4-FC2C59273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6213" y="1887222"/>
            <a:ext cx="6480720" cy="4268989"/>
          </a:xfrm>
        </p:spPr>
        <p:txBody>
          <a:bodyPr>
            <a:normAutofit fontScale="775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ru-RU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Ягоды сушеные, </a:t>
            </a:r>
            <a:br>
              <a:rPr lang="ru-RU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ягоды замороженные, варенье из ягод  </a:t>
            </a:r>
            <a:br>
              <a:rPr lang="ru-RU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должны содержать в маркировке: </a:t>
            </a:r>
          </a:p>
          <a:p>
            <a:pPr marL="326413" lvl="1" indent="0">
              <a:spcAft>
                <a:spcPts val="70"/>
              </a:spcAft>
              <a:buNone/>
            </a:pPr>
            <a:r>
              <a:rPr lang="ru-RU" sz="1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Наименование </a:t>
            </a:r>
          </a:p>
          <a:p>
            <a:pPr marL="326413" lvl="1" indent="0">
              <a:spcAft>
                <a:spcPts val="70"/>
              </a:spcAft>
              <a:buNone/>
            </a:pPr>
            <a:r>
              <a:rPr lang="ru-RU" sz="1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Состав  (состав свежих ягод указывать не требуется)</a:t>
            </a:r>
          </a:p>
          <a:p>
            <a:pPr marL="326413" lvl="1" indent="0">
              <a:spcAft>
                <a:spcPts val="70"/>
              </a:spcAft>
              <a:buNone/>
            </a:pPr>
            <a:r>
              <a:rPr lang="ru-RU" sz="1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Сорт</a:t>
            </a:r>
          </a:p>
          <a:p>
            <a:pPr marL="326413" lvl="1" indent="0">
              <a:spcAft>
                <a:spcPts val="70"/>
              </a:spcAft>
              <a:buNone/>
            </a:pPr>
            <a:r>
              <a:rPr lang="ru-RU" sz="1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Количество</a:t>
            </a:r>
          </a:p>
          <a:p>
            <a:pPr marL="326413" lvl="1" indent="0">
              <a:spcAft>
                <a:spcPts val="70"/>
              </a:spcAft>
              <a:buNone/>
            </a:pPr>
            <a:r>
              <a:rPr lang="ru-RU" sz="1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Дату изготовления</a:t>
            </a:r>
          </a:p>
          <a:p>
            <a:pPr marL="326413" lvl="1" indent="0">
              <a:spcAft>
                <a:spcPts val="70"/>
              </a:spcAft>
              <a:buNone/>
            </a:pPr>
            <a:r>
              <a:rPr lang="ru-RU" sz="1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Срок годности </a:t>
            </a:r>
          </a:p>
          <a:p>
            <a:pPr marL="326413" lvl="1" indent="0">
              <a:spcAft>
                <a:spcPts val="70"/>
              </a:spcAft>
              <a:buNone/>
            </a:pPr>
            <a:r>
              <a:rPr lang="ru-RU" sz="1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Условия хранения</a:t>
            </a:r>
          </a:p>
          <a:p>
            <a:pPr marL="326413" lvl="1" indent="0">
              <a:spcAft>
                <a:spcPts val="70"/>
              </a:spcAft>
              <a:buNone/>
            </a:pPr>
            <a:r>
              <a:rPr lang="ru-RU" sz="1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Сведения об изготовителе</a:t>
            </a:r>
          </a:p>
          <a:p>
            <a:pPr marL="326413" lvl="1" indent="0">
              <a:spcAft>
                <a:spcPts val="70"/>
              </a:spcAft>
              <a:buNone/>
            </a:pPr>
            <a:r>
              <a:rPr lang="ru-RU" sz="1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Рекомендации и(или) ограничения по использованию</a:t>
            </a:r>
          </a:p>
          <a:p>
            <a:pPr marL="326413" lvl="1" indent="0">
              <a:spcAft>
                <a:spcPts val="70"/>
              </a:spcAft>
              <a:buNone/>
            </a:pPr>
            <a:r>
              <a:rPr lang="ru-RU" sz="1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Показатели пищевой ценности</a:t>
            </a:r>
          </a:p>
          <a:p>
            <a:pPr marL="326413" lvl="1" indent="0">
              <a:spcAft>
                <a:spcPts val="70"/>
              </a:spcAft>
              <a:buNone/>
            </a:pPr>
            <a:r>
              <a:rPr lang="ru-RU" sz="1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Сведения о наличии ГМО</a:t>
            </a:r>
          </a:p>
          <a:p>
            <a:pPr marL="326413" lvl="1" indent="0">
              <a:spcAft>
                <a:spcPts val="70"/>
              </a:spcAft>
              <a:buNone/>
            </a:pPr>
            <a:r>
              <a:rPr lang="ru-RU" sz="1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Сведения о ГОСТ/ТУ</a:t>
            </a:r>
          </a:p>
          <a:p>
            <a:pPr marL="326413" lvl="1" indent="0">
              <a:spcAft>
                <a:spcPts val="70"/>
              </a:spcAft>
              <a:buNone/>
            </a:pPr>
            <a:r>
              <a:rPr lang="ru-RU" sz="1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Единый знак обращения на рынке ЕАС</a:t>
            </a:r>
            <a:endParaRPr lang="ru-RU" sz="1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584F4E17-2395-C644-887F-96A13EF75D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6038" y="2788696"/>
            <a:ext cx="196385" cy="212308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CD2E79E4-1339-F942-A302-B629011DC6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5336" y="3034735"/>
            <a:ext cx="196385" cy="212308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B66C35A1-D38A-7C43-ACC4-6A14B85C39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5336" y="3237919"/>
            <a:ext cx="196385" cy="212308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344A88C6-6A7B-F142-A181-92FAFE20D7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5336" y="3489616"/>
            <a:ext cx="196385" cy="212308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8E43377D-47D5-2F47-964E-DC3EFE9EC6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5337" y="3754149"/>
            <a:ext cx="196385" cy="212308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B5FA1353-B284-4945-B7BD-93C9226BB4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5337" y="3938299"/>
            <a:ext cx="196385" cy="21230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E87C4850-7793-6749-A8BD-D10BA9465C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6249" y="4148387"/>
            <a:ext cx="196385" cy="212308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FD1E537A-4562-FB41-AF5D-140B61BD72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5336" y="4375608"/>
            <a:ext cx="196385" cy="212308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E2782D76-6F2D-D942-B0CC-D16284A6DD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9695" y="4625660"/>
            <a:ext cx="196385" cy="212308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69E30D3E-D967-814B-B0DD-8B076334FC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9695" y="4868086"/>
            <a:ext cx="196385" cy="212308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D1FD5753-858C-7741-AE0A-99FEF7E8908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6038" y="5135727"/>
            <a:ext cx="196385" cy="212308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2ACC8333-D710-654A-BD24-40F6BF7C62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5336" y="5392230"/>
            <a:ext cx="196385" cy="212308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63B2F15F-EFAF-964C-94C3-9848A61E69C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9694" y="5645264"/>
            <a:ext cx="196385" cy="21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917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DE17FDC-CC90-460A-A8A3-D1AEB37E3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341323" y="1067893"/>
            <a:ext cx="2966909" cy="504889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AB78B90-A31F-4009-951F-774EB5F350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75" y="1044476"/>
            <a:ext cx="7945625" cy="988379"/>
          </a:xfrm>
          <a:prstGeom prst="rect">
            <a:avLst/>
          </a:prstGeom>
        </p:spPr>
      </p:pic>
      <p:sp>
        <p:nvSpPr>
          <p:cNvPr id="20" name="Заголовок 15">
            <a:extLst>
              <a:ext uri="{FF2B5EF4-FFF2-40B4-BE49-F238E27FC236}">
                <a16:creationId xmlns:a16="http://schemas.microsoft.com/office/drawing/2014/main" id="{72E8F4ED-F413-7242-8847-ABBADF247796}"/>
              </a:ext>
            </a:extLst>
          </p:cNvPr>
          <p:cNvSpPr txBox="1">
            <a:spLocks/>
          </p:cNvSpPr>
          <p:nvPr/>
        </p:nvSpPr>
        <p:spPr>
          <a:xfrm>
            <a:off x="827831" y="1044476"/>
            <a:ext cx="7452567" cy="799669"/>
          </a:xfrm>
          <a:prstGeom prst="rect">
            <a:avLst/>
          </a:prstGeom>
        </p:spPr>
        <p:txBody>
          <a:bodyPr vert="horz" lIns="74607" tIns="37302" rIns="74607" bIns="37302" rtlCol="0" anchor="ctr" anchorCtr="0">
            <a:normAutofit/>
          </a:bodyPr>
          <a:lstStyle>
            <a:lvl1pPr algn="ctr" defTabSz="746085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8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Обязательная маркировка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1CC4EC-0F3F-1D4C-B42D-FE67CBE95D5A}"/>
              </a:ext>
            </a:extLst>
          </p:cNvPr>
          <p:cNvSpPr txBox="1"/>
          <p:nvPr/>
        </p:nvSpPr>
        <p:spPr>
          <a:xfrm>
            <a:off x="2134668" y="5641296"/>
            <a:ext cx="26148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i="1" dirty="0">
                <a:solidFill>
                  <a:srgbClr val="5F5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соответствии с ТР ТС 0</a:t>
            </a:r>
            <a:r>
              <a:rPr lang="en-US" sz="1100" i="1" dirty="0">
                <a:solidFill>
                  <a:srgbClr val="5F5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05</a:t>
            </a:r>
            <a:r>
              <a:rPr lang="ru-RU" sz="1100" i="1" dirty="0">
                <a:solidFill>
                  <a:srgbClr val="5F5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/2011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519355" y="5673633"/>
            <a:ext cx="639571" cy="325908"/>
          </a:xfrm>
        </p:spPr>
        <p:txBody>
          <a:bodyPr/>
          <a:lstStyle/>
          <a:p>
            <a:fld id="{8DBEAAEB-758A-4AAD-84ED-67F58590D845}" type="slidenum">
              <a:rPr lang="ru-RU" b="0" smtClean="0"/>
              <a:pPr/>
              <a:t>4</a:t>
            </a:fld>
            <a:endParaRPr lang="ru-RU" b="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A971BFC-26E6-45A3-A402-9644F4CBE37C}"/>
              </a:ext>
            </a:extLst>
          </p:cNvPr>
          <p:cNvSpPr/>
          <p:nvPr/>
        </p:nvSpPr>
        <p:spPr>
          <a:xfrm>
            <a:off x="1220242" y="835929"/>
            <a:ext cx="18473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988321F-5DB1-432A-BB72-C4E36F25178D}"/>
              </a:ext>
            </a:extLst>
          </p:cNvPr>
          <p:cNvSpPr/>
          <p:nvPr/>
        </p:nvSpPr>
        <p:spPr>
          <a:xfrm>
            <a:off x="977753" y="1924207"/>
            <a:ext cx="7302647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Информирование о материале упаковки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653038C-2121-EF46-9B55-B27E058CDB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5421" y="2459992"/>
            <a:ext cx="399719" cy="43212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ED1449A-32EF-724C-8B53-EA686A73CA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5421" y="3444382"/>
            <a:ext cx="399719" cy="43212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FBB282B-BB2B-0745-8A61-7BECEFAD83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5421" y="4428772"/>
            <a:ext cx="399719" cy="432128"/>
          </a:xfrm>
          <a:prstGeom prst="rect">
            <a:avLst/>
          </a:prstGeom>
        </p:spPr>
      </p:pic>
      <p:sp>
        <p:nvSpPr>
          <p:cNvPr id="2" name="Объект 1">
            <a:extLst>
              <a:ext uri="{FF2B5EF4-FFF2-40B4-BE49-F238E27FC236}">
                <a16:creationId xmlns:a16="http://schemas.microsoft.com/office/drawing/2014/main" id="{A56AA876-6B65-412D-BACF-3B46FC6A9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3212" y="2519368"/>
            <a:ext cx="2153898" cy="2736304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85000"/>
              </a:lnSpc>
              <a:spcBef>
                <a:spcPts val="600"/>
              </a:spcBef>
              <a:buNone/>
            </a:pPr>
            <a:r>
              <a:rPr lang="ru-R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Маркировка назначения упаковки</a:t>
            </a:r>
            <a:endParaRPr lang="en-US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85000"/>
              </a:lnSpc>
              <a:spcBef>
                <a:spcPts val="600"/>
              </a:spcBef>
              <a:buNone/>
            </a:pPr>
            <a:endParaRPr lang="ru-RU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85000"/>
              </a:lnSpc>
              <a:spcBef>
                <a:spcPts val="600"/>
              </a:spcBef>
              <a:buNone/>
            </a:pPr>
            <a:r>
              <a:rPr lang="ru-R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Маркировка упаковки петлей Мебиуса</a:t>
            </a:r>
            <a:endParaRPr lang="en-US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85000"/>
              </a:lnSpc>
              <a:spcBef>
                <a:spcPts val="600"/>
              </a:spcBef>
              <a:buNone/>
            </a:pPr>
            <a:endParaRPr lang="ru-RU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85000"/>
              </a:lnSpc>
              <a:spcBef>
                <a:spcPts val="600"/>
              </a:spcBef>
              <a:buNone/>
            </a:pPr>
            <a:r>
              <a:rPr lang="ru-R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Информирование о материале упаковки</a:t>
            </a:r>
          </a:p>
          <a:p>
            <a:pPr marL="0" indent="0">
              <a:lnSpc>
                <a:spcPct val="85000"/>
              </a:lnSpc>
              <a:spcBef>
                <a:spcPts val="600"/>
              </a:spcBef>
              <a:buNone/>
            </a:pPr>
            <a:endParaRPr lang="ru-RU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85000"/>
              </a:lnSpc>
              <a:spcBef>
                <a:spcPts val="60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http://docs.cntd.ru/document/902299529</a:t>
            </a:r>
            <a:endParaRPr lang="ru-RU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85000"/>
              </a:lnSpc>
              <a:spcBef>
                <a:spcPts val="600"/>
              </a:spcBef>
              <a:buNone/>
            </a:pPr>
            <a:endParaRPr lang="en-US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85000"/>
              </a:lnSpc>
              <a:spcBef>
                <a:spcPts val="600"/>
              </a:spcBef>
              <a:buNone/>
            </a:pPr>
            <a:endParaRPr lang="ru-RU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7545F947-9867-48A9-9E08-69C3540CFC25}"/>
              </a:ext>
            </a:extLst>
          </p:cNvPr>
          <p:cNvGrpSpPr/>
          <p:nvPr/>
        </p:nvGrpSpPr>
        <p:grpSpPr>
          <a:xfrm>
            <a:off x="1449956" y="159641"/>
            <a:ext cx="2506145" cy="821031"/>
            <a:chOff x="179759" y="1476524"/>
            <a:chExt cx="7912800" cy="2592288"/>
          </a:xfrm>
        </p:grpSpPr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id="{D16DB2EC-6030-4C80-8D3C-B52F925660CB}"/>
                </a:ext>
              </a:extLst>
            </p:cNvPr>
            <p:cNvGrpSpPr/>
            <p:nvPr/>
          </p:nvGrpSpPr>
          <p:grpSpPr>
            <a:xfrm>
              <a:off x="179759" y="1476524"/>
              <a:ext cx="7912800" cy="2592288"/>
              <a:chOff x="179759" y="1476524"/>
              <a:chExt cx="7912800" cy="2592288"/>
            </a:xfrm>
          </p:grpSpPr>
          <p:pic>
            <p:nvPicPr>
              <p:cNvPr id="28" name="Рисунок 27">
                <a:extLst>
                  <a:ext uri="{FF2B5EF4-FFF2-40B4-BE49-F238E27FC236}">
                    <a16:creationId xmlns:a16="http://schemas.microsoft.com/office/drawing/2014/main" id="{EBA2F2A3-45AD-47C4-8281-A70BF5F02B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lum/>
              </a:blip>
              <a:srcRect l="8" r="-7"/>
              <a:stretch/>
            </p:blipFill>
            <p:spPr>
              <a:xfrm>
                <a:off x="179759" y="1476524"/>
                <a:ext cx="7912800" cy="2592288"/>
              </a:xfrm>
              <a:prstGeom prst="rect">
                <a:avLst/>
              </a:prstGeom>
            </p:spPr>
          </p:pic>
          <p:pic>
            <p:nvPicPr>
              <p:cNvPr id="29" name="Рисунок 28">
                <a:extLst>
                  <a:ext uri="{FF2B5EF4-FFF2-40B4-BE49-F238E27FC236}">
                    <a16:creationId xmlns:a16="http://schemas.microsoft.com/office/drawing/2014/main" id="{E5850FDB-8D26-4FEE-B88A-DB16803EB8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67992" y="1931590"/>
                <a:ext cx="3600400" cy="767975"/>
              </a:xfrm>
              <a:prstGeom prst="rect">
                <a:avLst/>
              </a:prstGeom>
            </p:spPr>
          </p:pic>
        </p:grpSp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D911EFB2-DD42-487D-B599-4EE849FA0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556024" y="2823986"/>
              <a:ext cx="3073400" cy="406400"/>
            </a:xfrm>
            <a:prstGeom prst="rect">
              <a:avLst/>
            </a:prstGeom>
          </p:spPr>
        </p:pic>
      </p:grpSp>
      <p:pic>
        <p:nvPicPr>
          <p:cNvPr id="10" name="Рисунок 9" descr="Изображение выглядит как часы, рисунок, комната, знак&#10;&#10;Автоматически созданное описание">
            <a:extLst>
              <a:ext uri="{FF2B5EF4-FFF2-40B4-BE49-F238E27FC236}">
                <a16:creationId xmlns:a16="http://schemas.microsoft.com/office/drawing/2014/main" id="{C1DC0D97-290A-4E9B-9912-703AE5AFE9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546" y="2420909"/>
            <a:ext cx="2212852" cy="2866650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исунок, часы, еда&#10;&#10;Автоматически созданное описание">
            <a:extLst>
              <a:ext uri="{FF2B5EF4-FFF2-40B4-BE49-F238E27FC236}">
                <a16:creationId xmlns:a16="http://schemas.microsoft.com/office/drawing/2014/main" id="{597958DE-434C-4F4C-A99A-DA872DADF67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335" y="2923815"/>
            <a:ext cx="2212852" cy="286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700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61270BF-7EC0-42A0-9810-6439D6C9D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341323" y="1067893"/>
            <a:ext cx="2966909" cy="504889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DBD5CDC-97C5-4CB1-A23D-50E4E1DED7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75" y="1072508"/>
            <a:ext cx="7945625" cy="98837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F666AA-5E13-4B86-B7E4-5A53DD111F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264" y="2810052"/>
            <a:ext cx="3253272" cy="3253272"/>
          </a:xfrm>
          <a:prstGeom prst="rect">
            <a:avLst/>
          </a:prstGeom>
        </p:spPr>
      </p:pic>
      <p:sp>
        <p:nvSpPr>
          <p:cNvPr id="19" name="Заголовок 15">
            <a:extLst>
              <a:ext uri="{FF2B5EF4-FFF2-40B4-BE49-F238E27FC236}">
                <a16:creationId xmlns:a16="http://schemas.microsoft.com/office/drawing/2014/main" id="{4733BBF5-3756-E64E-9DC3-A92F4DC7FACF}"/>
              </a:ext>
            </a:extLst>
          </p:cNvPr>
          <p:cNvSpPr txBox="1">
            <a:spLocks/>
          </p:cNvSpPr>
          <p:nvPr/>
        </p:nvSpPr>
        <p:spPr>
          <a:xfrm>
            <a:off x="827832" y="1044476"/>
            <a:ext cx="7452568" cy="799669"/>
          </a:xfrm>
          <a:prstGeom prst="rect">
            <a:avLst/>
          </a:prstGeom>
        </p:spPr>
        <p:txBody>
          <a:bodyPr vert="horz" lIns="74607" tIns="37302" rIns="74607" bIns="37302" rtlCol="0" anchor="ctr" anchorCtr="0">
            <a:normAutofit/>
          </a:bodyPr>
          <a:lstStyle>
            <a:lvl1pPr algn="ctr" defTabSz="746085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8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Добровольная маркировка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b="0" smtClean="0"/>
              <a:pPr/>
              <a:t>5</a:t>
            </a:fld>
            <a:endParaRPr lang="ru-RU" b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8F2FC1-9261-4DCC-91CF-1F626E92E645}"/>
              </a:ext>
            </a:extLst>
          </p:cNvPr>
          <p:cNvSpPr txBox="1"/>
          <p:nvPr/>
        </p:nvSpPr>
        <p:spPr>
          <a:xfrm>
            <a:off x="975666" y="1956757"/>
            <a:ext cx="7304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Информация об отличительных </a:t>
            </a:r>
            <a:br>
              <a:rPr lang="ru-RU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признаках пищевой продукции 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C32E7F5-A724-EE45-A8CE-A967E81EAB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7488" y="2840732"/>
            <a:ext cx="2365177" cy="255694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1FF6DA9-59A1-C046-AE97-CF70B0D27C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8567" y="3823877"/>
            <a:ext cx="2295779" cy="248192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47C1205-0D40-2848-807B-C30FE9478B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6272" y="2758322"/>
            <a:ext cx="2337171" cy="25266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6C57B56-1738-4D90-B72D-01226678DEEC}"/>
              </a:ext>
            </a:extLst>
          </p:cNvPr>
          <p:cNvSpPr/>
          <p:nvPr/>
        </p:nvSpPr>
        <p:spPr>
          <a:xfrm>
            <a:off x="899153" y="3275136"/>
            <a:ext cx="1839404" cy="8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Заявления производятся 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ct val="85000"/>
              </a:lnSpc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добровольной основе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C6CCEDD-DBC8-4B62-85F4-955065115553}"/>
              </a:ext>
            </a:extLst>
          </p:cNvPr>
          <p:cNvSpPr/>
          <p:nvPr/>
        </p:nvSpPr>
        <p:spPr>
          <a:xfrm>
            <a:off x="2160847" y="4488142"/>
            <a:ext cx="1804139" cy="641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отменяют обязательную маркировку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FC47294-E64A-4CA4-BD51-7C92E25AAAE3}"/>
              </a:ext>
            </a:extLst>
          </p:cNvPr>
          <p:cNvSpPr/>
          <p:nvPr/>
        </p:nvSpPr>
        <p:spPr>
          <a:xfrm>
            <a:off x="2777358" y="3185396"/>
            <a:ext cx="1804139" cy="641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Должны 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ct val="85000"/>
              </a:lnSpc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быть доказательными</a:t>
            </a: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9A41C8F3-C109-49E4-8ECF-6809A9D33DDB}"/>
              </a:ext>
            </a:extLst>
          </p:cNvPr>
          <p:cNvGrpSpPr/>
          <p:nvPr/>
        </p:nvGrpSpPr>
        <p:grpSpPr>
          <a:xfrm>
            <a:off x="1449956" y="159641"/>
            <a:ext cx="2506145" cy="821031"/>
            <a:chOff x="179759" y="1476524"/>
            <a:chExt cx="7912800" cy="2592288"/>
          </a:xfrm>
        </p:grpSpPr>
        <p:grpSp>
          <p:nvGrpSpPr>
            <p:cNvPr id="24" name="Группа 23">
              <a:extLst>
                <a:ext uri="{FF2B5EF4-FFF2-40B4-BE49-F238E27FC236}">
                  <a16:creationId xmlns:a16="http://schemas.microsoft.com/office/drawing/2014/main" id="{78455741-6FAC-489A-9832-B5A82F803978}"/>
                </a:ext>
              </a:extLst>
            </p:cNvPr>
            <p:cNvGrpSpPr/>
            <p:nvPr/>
          </p:nvGrpSpPr>
          <p:grpSpPr>
            <a:xfrm>
              <a:off x="179759" y="1476524"/>
              <a:ext cx="7912800" cy="2592288"/>
              <a:chOff x="179759" y="1476524"/>
              <a:chExt cx="7912800" cy="2592288"/>
            </a:xfrm>
          </p:grpSpPr>
          <p:pic>
            <p:nvPicPr>
              <p:cNvPr id="26" name="Рисунок 25">
                <a:extLst>
                  <a:ext uri="{FF2B5EF4-FFF2-40B4-BE49-F238E27FC236}">
                    <a16:creationId xmlns:a16="http://schemas.microsoft.com/office/drawing/2014/main" id="{BA063359-4AC6-49C7-BF9F-8DFA4135D0D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lum/>
              </a:blip>
              <a:srcRect l="8" r="-7"/>
              <a:stretch/>
            </p:blipFill>
            <p:spPr>
              <a:xfrm>
                <a:off x="179759" y="1476524"/>
                <a:ext cx="7912800" cy="2592288"/>
              </a:xfrm>
              <a:prstGeom prst="rect">
                <a:avLst/>
              </a:prstGeom>
            </p:spPr>
          </p:pic>
          <p:pic>
            <p:nvPicPr>
              <p:cNvPr id="27" name="Рисунок 26">
                <a:extLst>
                  <a:ext uri="{FF2B5EF4-FFF2-40B4-BE49-F238E27FC236}">
                    <a16:creationId xmlns:a16="http://schemas.microsoft.com/office/drawing/2014/main" id="{2A797471-4F2E-41AA-B598-6F29CF4713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67992" y="1931590"/>
                <a:ext cx="3600400" cy="767975"/>
              </a:xfrm>
              <a:prstGeom prst="rect">
                <a:avLst/>
              </a:prstGeom>
            </p:spPr>
          </p:pic>
        </p:grp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8F36C3C7-68C8-4299-868C-CF51475C8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556024" y="2823986"/>
              <a:ext cx="3073400" cy="406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4118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A7E0A72-1DF6-4AD7-8678-CCCC4BF3D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109989" y="425386"/>
            <a:ext cx="2966909" cy="504889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3665367-9F4A-4856-A913-DF462959A4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75" y="1044476"/>
            <a:ext cx="7945625" cy="988379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1CB7DC98-2102-41DC-AC33-E8D72A0457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665" y="2578552"/>
            <a:ext cx="4103262" cy="2235301"/>
          </a:xfrm>
          <a:prstGeom prst="rect">
            <a:avLst/>
          </a:prstGeom>
        </p:spPr>
      </p:pic>
      <p:sp>
        <p:nvSpPr>
          <p:cNvPr id="14" name="Заголовок 15">
            <a:extLst>
              <a:ext uri="{FF2B5EF4-FFF2-40B4-BE49-F238E27FC236}">
                <a16:creationId xmlns:a16="http://schemas.microsoft.com/office/drawing/2014/main" id="{6CA530CB-A157-5344-8951-BAD23665D145}"/>
              </a:ext>
            </a:extLst>
          </p:cNvPr>
          <p:cNvSpPr txBox="1">
            <a:spLocks/>
          </p:cNvSpPr>
          <p:nvPr/>
        </p:nvSpPr>
        <p:spPr>
          <a:xfrm>
            <a:off x="827832" y="1044476"/>
            <a:ext cx="7452568" cy="799669"/>
          </a:xfrm>
          <a:prstGeom prst="rect">
            <a:avLst/>
          </a:prstGeom>
        </p:spPr>
        <p:txBody>
          <a:bodyPr vert="horz" lIns="74607" tIns="37302" rIns="74607" bIns="37302" rtlCol="0" anchor="ctr" anchorCtr="0">
            <a:normAutofit/>
          </a:bodyPr>
          <a:lstStyle>
            <a:lvl1pPr algn="ctr" defTabSz="746085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80000"/>
              </a:lnSpc>
            </a:pPr>
            <a:endParaRPr lang="ru-RU" sz="2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b="0" smtClean="0"/>
              <a:pPr/>
              <a:t>6</a:t>
            </a:fld>
            <a:endParaRPr lang="ru-RU" b="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662430-53EF-4BB8-A1E1-3FCE0B427DD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560" b="4051"/>
          <a:stretch/>
        </p:blipFill>
        <p:spPr>
          <a:xfrm>
            <a:off x="4069" y="2844676"/>
            <a:ext cx="2551955" cy="2707428"/>
          </a:xfrm>
          <a:prstGeom prst="rect">
            <a:avLst/>
          </a:prstGeom>
        </p:spPr>
      </p:pic>
      <p:sp>
        <p:nvSpPr>
          <p:cNvPr id="10" name="Заголовок 15"/>
          <p:cNvSpPr>
            <a:spLocks noGrp="1"/>
          </p:cNvSpPr>
          <p:nvPr>
            <p:ph type="title"/>
          </p:nvPr>
        </p:nvSpPr>
        <p:spPr>
          <a:xfrm>
            <a:off x="727762" y="1085246"/>
            <a:ext cx="7552638" cy="711352"/>
          </a:xfrm>
        </p:spPr>
        <p:txBody>
          <a:bodyPr anchor="t">
            <a:norm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Наиболее частые ошибки </a:t>
            </a:r>
            <a:b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нанесении маркировки </a:t>
            </a: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A56AA876-6B65-412D-BACF-3B46FC6A9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0064" y="2879307"/>
            <a:ext cx="3776090" cy="1533271"/>
          </a:xfrm>
        </p:spPr>
        <p:txBody>
          <a:bodyPr/>
          <a:lstStyle/>
          <a:p>
            <a:pPr marL="0" indent="0">
              <a:lnSpc>
                <a:spcPct val="85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Название и изображения на упаковке не должны содержать ингредиенты, которые не входят </a:t>
            </a:r>
            <a:endParaRPr lang="en-US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85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состав продукции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002F5E92-4E96-4AAA-9987-0EE17F2A1DFB}"/>
              </a:ext>
            </a:extLst>
          </p:cNvPr>
          <p:cNvGrpSpPr/>
          <p:nvPr/>
        </p:nvGrpSpPr>
        <p:grpSpPr>
          <a:xfrm>
            <a:off x="1449956" y="159641"/>
            <a:ext cx="2506145" cy="821031"/>
            <a:chOff x="179759" y="1476524"/>
            <a:chExt cx="7912800" cy="2592288"/>
          </a:xfrm>
        </p:grpSpPr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ECE26DF2-A07E-4B83-BDB7-B2BC7B00BBE0}"/>
                </a:ext>
              </a:extLst>
            </p:cNvPr>
            <p:cNvGrpSpPr/>
            <p:nvPr/>
          </p:nvGrpSpPr>
          <p:grpSpPr>
            <a:xfrm>
              <a:off x="179759" y="1476524"/>
              <a:ext cx="7912800" cy="2592288"/>
              <a:chOff x="179759" y="1476524"/>
              <a:chExt cx="7912800" cy="2592288"/>
            </a:xfrm>
          </p:grpSpPr>
          <p:pic>
            <p:nvPicPr>
              <p:cNvPr id="20" name="Рисунок 19">
                <a:extLst>
                  <a:ext uri="{FF2B5EF4-FFF2-40B4-BE49-F238E27FC236}">
                    <a16:creationId xmlns:a16="http://schemas.microsoft.com/office/drawing/2014/main" id="{204FD65F-7EFB-483A-8319-298A116BEF6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lum/>
              </a:blip>
              <a:srcRect l="8" r="-7"/>
              <a:stretch/>
            </p:blipFill>
            <p:spPr>
              <a:xfrm>
                <a:off x="179759" y="1476524"/>
                <a:ext cx="7912800" cy="2592288"/>
              </a:xfrm>
              <a:prstGeom prst="rect">
                <a:avLst/>
              </a:prstGeom>
            </p:spPr>
          </p:pic>
          <p:pic>
            <p:nvPicPr>
              <p:cNvPr id="21" name="Рисунок 20">
                <a:extLst>
                  <a:ext uri="{FF2B5EF4-FFF2-40B4-BE49-F238E27FC236}">
                    <a16:creationId xmlns:a16="http://schemas.microsoft.com/office/drawing/2014/main" id="{D876C93C-62AF-4208-9A53-D7521C3B8A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67992" y="1931590"/>
                <a:ext cx="3600400" cy="767975"/>
              </a:xfrm>
              <a:prstGeom prst="rect">
                <a:avLst/>
              </a:prstGeom>
            </p:spPr>
          </p:pic>
        </p:grp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F1449D79-4FA8-4283-A864-57D039808D5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556024" y="2823986"/>
              <a:ext cx="3073400" cy="406400"/>
            </a:xfrm>
            <a:prstGeom prst="rect">
              <a:avLst/>
            </a:prstGeom>
          </p:spPr>
        </p:pic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F3185DD-A2AC-47F8-8AFF-3FCAF8C984D9}"/>
              </a:ext>
            </a:extLst>
          </p:cNvPr>
          <p:cNvSpPr/>
          <p:nvPr/>
        </p:nvSpPr>
        <p:spPr>
          <a:xfrm>
            <a:off x="3362021" y="4483038"/>
            <a:ext cx="445058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Название может быть дополнено придуманным (фантазийным) названием</a:t>
            </a:r>
          </a:p>
          <a:p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Придуманное название должно быть включено в наименование и расположено в непосредственной близости от него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9EF763-A759-43B8-B38A-3511BD0C14CD}"/>
              </a:ext>
            </a:extLst>
          </p:cNvPr>
          <p:cNvSpPr txBox="1"/>
          <p:nvPr/>
        </p:nvSpPr>
        <p:spPr>
          <a:xfrm>
            <a:off x="334775" y="6373068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4341E4-169F-4097-A73E-C50B5A4CACF0}"/>
              </a:ext>
            </a:extLst>
          </p:cNvPr>
          <p:cNvSpPr txBox="1"/>
          <p:nvPr/>
        </p:nvSpPr>
        <p:spPr>
          <a:xfrm>
            <a:off x="449" y="5620847"/>
            <a:ext cx="260936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</a:rPr>
              <a:t>Должна присутствовать надпись </a:t>
            </a:r>
          </a:p>
          <a:p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</a:rPr>
              <a:t>«Изображение является элементом дизайна»</a:t>
            </a:r>
          </a:p>
        </p:txBody>
      </p:sp>
    </p:spTree>
    <p:extLst>
      <p:ext uri="{BB962C8B-B14F-4D97-AF65-F5344CB8AC3E}">
        <p14:creationId xmlns:p14="http://schemas.microsoft.com/office/powerpoint/2010/main" val="471498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CEE965F1-E8A7-48AB-B547-594CB1A9E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341323" y="1067893"/>
            <a:ext cx="2966909" cy="504889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0DA0A12-B80B-4A26-AF64-A881D25E12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75" y="1044476"/>
            <a:ext cx="7945625" cy="988379"/>
          </a:xfrm>
          <a:prstGeom prst="rect">
            <a:avLst/>
          </a:prstGeom>
        </p:spPr>
      </p:pic>
      <p:sp>
        <p:nvSpPr>
          <p:cNvPr id="14" name="Заголовок 15">
            <a:extLst>
              <a:ext uri="{FF2B5EF4-FFF2-40B4-BE49-F238E27FC236}">
                <a16:creationId xmlns:a16="http://schemas.microsoft.com/office/drawing/2014/main" id="{6CA530CB-A157-5344-8951-BAD23665D145}"/>
              </a:ext>
            </a:extLst>
          </p:cNvPr>
          <p:cNvSpPr txBox="1">
            <a:spLocks/>
          </p:cNvSpPr>
          <p:nvPr/>
        </p:nvSpPr>
        <p:spPr>
          <a:xfrm>
            <a:off x="827832" y="1044476"/>
            <a:ext cx="7452568" cy="799669"/>
          </a:xfrm>
          <a:prstGeom prst="rect">
            <a:avLst/>
          </a:prstGeom>
        </p:spPr>
        <p:txBody>
          <a:bodyPr vert="horz" lIns="74607" tIns="37302" rIns="74607" bIns="37302" rtlCol="0" anchor="ctr" anchorCtr="0">
            <a:normAutofit/>
          </a:bodyPr>
          <a:lstStyle>
            <a:lvl1pPr algn="ctr" defTabSz="746085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80000"/>
              </a:lnSpc>
            </a:pPr>
            <a:endParaRPr lang="ru-RU" sz="2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b="0" smtClean="0"/>
              <a:pPr/>
              <a:t>7</a:t>
            </a:fld>
            <a:endParaRPr lang="ru-RU" b="0" dirty="0"/>
          </a:p>
        </p:txBody>
      </p:sp>
      <p:sp>
        <p:nvSpPr>
          <p:cNvPr id="10" name="Заголовок 15"/>
          <p:cNvSpPr>
            <a:spLocks noGrp="1"/>
          </p:cNvSpPr>
          <p:nvPr>
            <p:ph type="title"/>
          </p:nvPr>
        </p:nvSpPr>
        <p:spPr>
          <a:xfrm>
            <a:off x="865566" y="1028076"/>
            <a:ext cx="7278427" cy="711352"/>
          </a:xfrm>
        </p:spPr>
        <p:txBody>
          <a:bodyPr anchor="t">
            <a:norm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Наиболее частые ошибки </a:t>
            </a:r>
            <a:b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нанесении маркировки 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9F98502-C5BB-4179-B112-B51418425A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307" y="4115141"/>
            <a:ext cx="2850617" cy="183373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7AC970E-EA79-4ED3-BF99-8D1DADBE1E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45" y="4115141"/>
            <a:ext cx="2885273" cy="1833738"/>
          </a:xfrm>
          <a:prstGeom prst="rect">
            <a:avLst/>
          </a:prstGeom>
        </p:spPr>
      </p:pic>
      <p:sp>
        <p:nvSpPr>
          <p:cNvPr id="20" name="Объект 1">
            <a:extLst>
              <a:ext uri="{FF2B5EF4-FFF2-40B4-BE49-F238E27FC236}">
                <a16:creationId xmlns:a16="http://schemas.microsoft.com/office/drawing/2014/main" id="{33441898-6F17-4F76-AEE2-155AF7466F63}"/>
              </a:ext>
            </a:extLst>
          </p:cNvPr>
          <p:cNvSpPr txBox="1">
            <a:spLocks/>
          </p:cNvSpPr>
          <p:nvPr/>
        </p:nvSpPr>
        <p:spPr>
          <a:xfrm>
            <a:off x="1341322" y="2066205"/>
            <a:ext cx="6980958" cy="4039841"/>
          </a:xfrm>
          <a:prstGeom prst="rect">
            <a:avLst/>
          </a:prstGeom>
        </p:spPr>
        <p:txBody>
          <a:bodyPr vert="horz" lIns="74607" tIns="37302" rIns="74607" bIns="37302" rtlCol="0">
            <a:normAutofit/>
          </a:bodyPr>
          <a:lstStyle>
            <a:lvl1pPr marL="279781" indent="-279781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5F5F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6194" indent="-23315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5F5F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32606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F5F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05647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rgbClr val="5F5F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678692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rgbClr val="5F5F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051731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24773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7814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0857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составе должны быть прописаны </a:t>
            </a:r>
            <a:endParaRPr lang="en-US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все компоненты продукта и каждый компонент </a:t>
            </a:r>
            <a:endParaRPr lang="en-US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ru-R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должен быть раскрыт, если он является многокомпонентным.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/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8A97397E-481D-4763-B54C-30033D734235}"/>
              </a:ext>
            </a:extLst>
          </p:cNvPr>
          <p:cNvGrpSpPr/>
          <p:nvPr/>
        </p:nvGrpSpPr>
        <p:grpSpPr>
          <a:xfrm>
            <a:off x="1449956" y="159641"/>
            <a:ext cx="2506145" cy="821031"/>
            <a:chOff x="179759" y="1476524"/>
            <a:chExt cx="7912800" cy="2592288"/>
          </a:xfrm>
        </p:grpSpPr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3F2A8AC9-4817-4225-B62C-C850CEA0FC95}"/>
                </a:ext>
              </a:extLst>
            </p:cNvPr>
            <p:cNvGrpSpPr/>
            <p:nvPr/>
          </p:nvGrpSpPr>
          <p:grpSpPr>
            <a:xfrm>
              <a:off x="179759" y="1476524"/>
              <a:ext cx="7912800" cy="2592288"/>
              <a:chOff x="179759" y="1476524"/>
              <a:chExt cx="7912800" cy="2592288"/>
            </a:xfrm>
          </p:grpSpPr>
          <p:pic>
            <p:nvPicPr>
              <p:cNvPr id="30" name="Рисунок 29">
                <a:extLst>
                  <a:ext uri="{FF2B5EF4-FFF2-40B4-BE49-F238E27FC236}">
                    <a16:creationId xmlns:a16="http://schemas.microsoft.com/office/drawing/2014/main" id="{44B544AC-1619-4501-B40C-394B0C416F8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lum/>
              </a:blip>
              <a:srcRect l="8" r="-7"/>
              <a:stretch/>
            </p:blipFill>
            <p:spPr>
              <a:xfrm>
                <a:off x="179759" y="1476524"/>
                <a:ext cx="7912800" cy="2592288"/>
              </a:xfrm>
              <a:prstGeom prst="rect">
                <a:avLst/>
              </a:prstGeom>
            </p:spPr>
          </p:pic>
          <p:pic>
            <p:nvPicPr>
              <p:cNvPr id="31" name="Рисунок 30">
                <a:extLst>
                  <a:ext uri="{FF2B5EF4-FFF2-40B4-BE49-F238E27FC236}">
                    <a16:creationId xmlns:a16="http://schemas.microsoft.com/office/drawing/2014/main" id="{5674280B-82C2-44A2-B6AE-E024A157CA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67992" y="1931590"/>
                <a:ext cx="3600400" cy="767975"/>
              </a:xfrm>
              <a:prstGeom prst="rect">
                <a:avLst/>
              </a:prstGeom>
            </p:spPr>
          </p:pic>
        </p:grp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6A049751-0E2C-41CE-8AF1-63D00D7E6FF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556024" y="2823986"/>
              <a:ext cx="3073400" cy="406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5309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06C40C6-0030-4A4A-B078-39C12B389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341323" y="1067893"/>
            <a:ext cx="2966909" cy="504889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21E8C3F-9F61-48F8-B9F8-5DB742C93B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75" y="1044476"/>
            <a:ext cx="7945625" cy="988379"/>
          </a:xfrm>
          <a:prstGeom prst="rect">
            <a:avLst/>
          </a:prstGeom>
        </p:spPr>
      </p:pic>
      <p:sp>
        <p:nvSpPr>
          <p:cNvPr id="14" name="Заголовок 15">
            <a:extLst>
              <a:ext uri="{FF2B5EF4-FFF2-40B4-BE49-F238E27FC236}">
                <a16:creationId xmlns:a16="http://schemas.microsoft.com/office/drawing/2014/main" id="{6CA530CB-A157-5344-8951-BAD23665D145}"/>
              </a:ext>
            </a:extLst>
          </p:cNvPr>
          <p:cNvSpPr txBox="1">
            <a:spLocks/>
          </p:cNvSpPr>
          <p:nvPr/>
        </p:nvSpPr>
        <p:spPr>
          <a:xfrm>
            <a:off x="975666" y="1044476"/>
            <a:ext cx="7304734" cy="799669"/>
          </a:xfrm>
          <a:prstGeom prst="rect">
            <a:avLst/>
          </a:prstGeom>
        </p:spPr>
        <p:txBody>
          <a:bodyPr vert="horz" lIns="74607" tIns="37302" rIns="74607" bIns="37302" rtlCol="0" anchor="ctr" anchorCtr="0">
            <a:normAutofit/>
          </a:bodyPr>
          <a:lstStyle>
            <a:lvl1pPr algn="ctr" defTabSz="746085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Наиболее частые ошибки </a:t>
            </a:r>
            <a:endParaRPr lang="en-US" sz="2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нанесении маркировки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b="0" smtClean="0"/>
              <a:pPr/>
              <a:t>8</a:t>
            </a:fld>
            <a:endParaRPr lang="ru-RU" b="0" dirty="0"/>
          </a:p>
        </p:txBody>
      </p:sp>
      <p:sp>
        <p:nvSpPr>
          <p:cNvPr id="10" name="Заголовок 15"/>
          <p:cNvSpPr>
            <a:spLocks noGrp="1"/>
          </p:cNvSpPr>
          <p:nvPr>
            <p:ph type="title"/>
          </p:nvPr>
        </p:nvSpPr>
        <p:spPr>
          <a:xfrm>
            <a:off x="975666" y="2023146"/>
            <a:ext cx="7304733" cy="711352"/>
          </a:xfrm>
        </p:spPr>
        <p:txBody>
          <a:bodyPr anchor="t">
            <a:norm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Несоответствие значений БЖУ </a:t>
            </a:r>
            <a:br>
              <a:rPr lang="ru-RU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указанных на упаковке. 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BD52578-C31A-42BA-8E41-E02D29D868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353" y="2927417"/>
            <a:ext cx="3344926" cy="1879423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C88495D-7F3C-496B-9DAC-6490611850E3}"/>
              </a:ext>
            </a:extLst>
          </p:cNvPr>
          <p:cNvSpPr/>
          <p:nvPr/>
        </p:nvSpPr>
        <p:spPr>
          <a:xfrm>
            <a:off x="3843232" y="2844676"/>
            <a:ext cx="46349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Иногда фактические значения БЖУ растительного происхождения являются приблизительными(зависит от партии)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5CFBC70-F4B3-48D3-91B9-D2505DAA167E}"/>
              </a:ext>
            </a:extLst>
          </p:cNvPr>
          <p:cNvSpPr/>
          <p:nvPr/>
        </p:nvSpPr>
        <p:spPr>
          <a:xfrm>
            <a:off x="3843232" y="3756951"/>
            <a:ext cx="43156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Некоторые изготовители, чтобы избежать претензий прописывают такую фразу: 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«Вариабельность для макрокомпонентов( белков, жиров, углеводов) с учетом ошибки метода определения составляет 20-52%, в среднем 24% ,что согласуется с данными справочных таблиц химического состава и калорийности российских продуктов (</a:t>
            </a:r>
            <a:r>
              <a:rPr lang="ru-RU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Под.ред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. Скурихина  И.М., </a:t>
            </a:r>
            <a:r>
              <a:rPr lang="ru-RU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Тутельяна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 В.А,). Это обусловлено биологической изменчивостью сырья растительного и животного происхождения»</a:t>
            </a: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2F5A7428-5DC6-4A3A-8FAB-22AF893B815A}"/>
              </a:ext>
            </a:extLst>
          </p:cNvPr>
          <p:cNvGrpSpPr/>
          <p:nvPr/>
        </p:nvGrpSpPr>
        <p:grpSpPr>
          <a:xfrm>
            <a:off x="1449956" y="159641"/>
            <a:ext cx="2506145" cy="821031"/>
            <a:chOff x="179759" y="1476524"/>
            <a:chExt cx="7912800" cy="2592288"/>
          </a:xfrm>
        </p:grpSpPr>
        <p:grpSp>
          <p:nvGrpSpPr>
            <p:cNvPr id="24" name="Группа 23">
              <a:extLst>
                <a:ext uri="{FF2B5EF4-FFF2-40B4-BE49-F238E27FC236}">
                  <a16:creationId xmlns:a16="http://schemas.microsoft.com/office/drawing/2014/main" id="{88D08B0A-C5CB-48D7-B81C-B9F2C3C44179}"/>
                </a:ext>
              </a:extLst>
            </p:cNvPr>
            <p:cNvGrpSpPr/>
            <p:nvPr/>
          </p:nvGrpSpPr>
          <p:grpSpPr>
            <a:xfrm>
              <a:off x="179759" y="1476524"/>
              <a:ext cx="7912800" cy="2592288"/>
              <a:chOff x="179759" y="1476524"/>
              <a:chExt cx="7912800" cy="2592288"/>
            </a:xfrm>
          </p:grpSpPr>
          <p:pic>
            <p:nvPicPr>
              <p:cNvPr id="26" name="Рисунок 25">
                <a:extLst>
                  <a:ext uri="{FF2B5EF4-FFF2-40B4-BE49-F238E27FC236}">
                    <a16:creationId xmlns:a16="http://schemas.microsoft.com/office/drawing/2014/main" id="{7343B70B-8EAD-4917-BFF3-048CF6DAEA5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lum/>
              </a:blip>
              <a:srcRect l="8" r="-7"/>
              <a:stretch/>
            </p:blipFill>
            <p:spPr>
              <a:xfrm>
                <a:off x="179759" y="1476524"/>
                <a:ext cx="7912800" cy="2592288"/>
              </a:xfrm>
              <a:prstGeom prst="rect">
                <a:avLst/>
              </a:prstGeom>
            </p:spPr>
          </p:pic>
          <p:pic>
            <p:nvPicPr>
              <p:cNvPr id="27" name="Рисунок 26">
                <a:extLst>
                  <a:ext uri="{FF2B5EF4-FFF2-40B4-BE49-F238E27FC236}">
                    <a16:creationId xmlns:a16="http://schemas.microsoft.com/office/drawing/2014/main" id="{D42FE6B6-FD3D-4006-BD4D-24610B4BE2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67992" y="1931590"/>
                <a:ext cx="3600400" cy="767975"/>
              </a:xfrm>
              <a:prstGeom prst="rect">
                <a:avLst/>
              </a:prstGeom>
            </p:spPr>
          </p:pic>
        </p:grp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68AE701-1454-403B-AF82-40A7FCB2095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556024" y="2823986"/>
              <a:ext cx="3073400" cy="406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2409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ECDD0DB-9EBF-4027-9398-30F5ECE8D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341323" y="1067893"/>
            <a:ext cx="2966909" cy="504889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1A64151-4BC8-4A58-9F51-9A229DCE6E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75" y="1044476"/>
            <a:ext cx="7945625" cy="98837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арелка, стол, еда, маленький&#10;&#10;Автоматически созданное описание">
            <a:extLst>
              <a:ext uri="{FF2B5EF4-FFF2-40B4-BE49-F238E27FC236}">
                <a16:creationId xmlns:a16="http://schemas.microsoft.com/office/drawing/2014/main" id="{FBA1E888-3F00-4565-B028-A2425E09B4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231" y="2473036"/>
            <a:ext cx="3391534" cy="3340879"/>
          </a:xfrm>
          <a:prstGeom prst="rect">
            <a:avLst/>
          </a:prstGeom>
        </p:spPr>
      </p:pic>
      <p:sp>
        <p:nvSpPr>
          <p:cNvPr id="14" name="Заголовок 15">
            <a:extLst>
              <a:ext uri="{FF2B5EF4-FFF2-40B4-BE49-F238E27FC236}">
                <a16:creationId xmlns:a16="http://schemas.microsoft.com/office/drawing/2014/main" id="{6CA530CB-A157-5344-8951-BAD23665D145}"/>
              </a:ext>
            </a:extLst>
          </p:cNvPr>
          <p:cNvSpPr txBox="1">
            <a:spLocks/>
          </p:cNvSpPr>
          <p:nvPr/>
        </p:nvSpPr>
        <p:spPr>
          <a:xfrm>
            <a:off x="975666" y="1044476"/>
            <a:ext cx="7304734" cy="799669"/>
          </a:xfrm>
          <a:prstGeom prst="rect">
            <a:avLst/>
          </a:prstGeom>
        </p:spPr>
        <p:txBody>
          <a:bodyPr vert="horz" lIns="74607" tIns="37302" rIns="74607" bIns="37302" rtlCol="0" anchor="ctr" anchorCtr="0">
            <a:normAutofit/>
          </a:bodyPr>
          <a:lstStyle>
            <a:lvl1pPr algn="ctr" defTabSz="746085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Наиболее частые ошибки </a:t>
            </a:r>
            <a:endParaRPr lang="en-US" sz="2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нанесении маркировки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b="0" smtClean="0"/>
              <a:pPr/>
              <a:t>9</a:t>
            </a:fld>
            <a:endParaRPr lang="ru-RU" b="0" dirty="0"/>
          </a:p>
        </p:txBody>
      </p:sp>
      <p:sp>
        <p:nvSpPr>
          <p:cNvPr id="10" name="Заголовок 15"/>
          <p:cNvSpPr>
            <a:spLocks noGrp="1"/>
          </p:cNvSpPr>
          <p:nvPr>
            <p:ph type="title"/>
          </p:nvPr>
        </p:nvSpPr>
        <p:spPr>
          <a:xfrm>
            <a:off x="727762" y="2023146"/>
            <a:ext cx="7552638" cy="711352"/>
          </a:xfrm>
        </p:spPr>
        <p:txBody>
          <a:bodyPr anchor="t">
            <a:norm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Отклонения по массе нетто</a:t>
            </a:r>
          </a:p>
        </p:txBody>
      </p:sp>
      <p:sp>
        <p:nvSpPr>
          <p:cNvPr id="20" name="Объект 1">
            <a:extLst>
              <a:ext uri="{FF2B5EF4-FFF2-40B4-BE49-F238E27FC236}">
                <a16:creationId xmlns:a16="http://schemas.microsoft.com/office/drawing/2014/main" id="{5B590FD9-F8B6-4450-821F-FCBD7A573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7157" y="2821670"/>
            <a:ext cx="3460117" cy="3229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</a:rPr>
              <a:t>Отклонения по массе нетто установлены в  ГОСТ 8.579-2002  (ГСИ)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</a:rPr>
              <a:t>С помощью таблицы, зная массу нетто своего продукта можно рассчитать предельно допустимые отклонения по массе нетто</a:t>
            </a:r>
          </a:p>
          <a:p>
            <a:pPr marL="0" indent="0">
              <a:buNone/>
            </a:pPr>
            <a:endParaRPr lang="en-US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  <a:hlinkClick r:id="rId6"/>
              </a:rPr>
              <a:t>http://docs.cntd.ru/document/1200036324</a:t>
            </a:r>
            <a:endParaRPr lang="ru-RU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tx1"/>
              </a:solidFill>
            </a:endParaRP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F1FCD902-7EBF-42DA-96D4-C911202723D5}"/>
              </a:ext>
            </a:extLst>
          </p:cNvPr>
          <p:cNvGrpSpPr/>
          <p:nvPr/>
        </p:nvGrpSpPr>
        <p:grpSpPr>
          <a:xfrm>
            <a:off x="1449956" y="159641"/>
            <a:ext cx="2506145" cy="821031"/>
            <a:chOff x="179759" y="1476524"/>
            <a:chExt cx="7912800" cy="2592288"/>
          </a:xfrm>
        </p:grpSpPr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07D7F8AA-7B40-4BEA-8499-537759D27AC5}"/>
                </a:ext>
              </a:extLst>
            </p:cNvPr>
            <p:cNvGrpSpPr/>
            <p:nvPr/>
          </p:nvGrpSpPr>
          <p:grpSpPr>
            <a:xfrm>
              <a:off x="179759" y="1476524"/>
              <a:ext cx="7912800" cy="2592288"/>
              <a:chOff x="179759" y="1476524"/>
              <a:chExt cx="7912800" cy="2592288"/>
            </a:xfrm>
          </p:grpSpPr>
          <p:pic>
            <p:nvPicPr>
              <p:cNvPr id="24" name="Рисунок 23">
                <a:extLst>
                  <a:ext uri="{FF2B5EF4-FFF2-40B4-BE49-F238E27FC236}">
                    <a16:creationId xmlns:a16="http://schemas.microsoft.com/office/drawing/2014/main" id="{F63CBCE8-86F2-4BCD-8983-A173C6CDFA5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lum/>
              </a:blip>
              <a:srcRect l="8" r="-7"/>
              <a:stretch/>
            </p:blipFill>
            <p:spPr>
              <a:xfrm>
                <a:off x="179759" y="1476524"/>
                <a:ext cx="7912800" cy="2592288"/>
              </a:xfrm>
              <a:prstGeom prst="rect">
                <a:avLst/>
              </a:prstGeom>
            </p:spPr>
          </p:pic>
          <p:pic>
            <p:nvPicPr>
              <p:cNvPr id="25" name="Рисунок 24">
                <a:extLst>
                  <a:ext uri="{FF2B5EF4-FFF2-40B4-BE49-F238E27FC236}">
                    <a16:creationId xmlns:a16="http://schemas.microsoft.com/office/drawing/2014/main" id="{2658C6F9-0B7D-469C-9D02-DA3B14FB27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67992" y="1931590"/>
                <a:ext cx="3600400" cy="767975"/>
              </a:xfrm>
              <a:prstGeom prst="rect">
                <a:avLst/>
              </a:prstGeom>
            </p:spPr>
          </p:pic>
        </p:grp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BD518BB3-3233-4EFD-BE02-039BCE57ED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556024" y="2823986"/>
              <a:ext cx="3073400" cy="406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3928000"/>
      </p:ext>
    </p:extLst>
  </p:cSld>
  <p:clrMapOvr>
    <a:masterClrMapping/>
  </p:clrMapOvr>
</p:sld>
</file>

<file path=ppt/theme/theme1.xml><?xml version="1.0" encoding="utf-8"?>
<a:theme xmlns:a="http://schemas.openxmlformats.org/drawingml/2006/main" name="Wf17_presentatio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hibition_template_16х9" id="{A077F074-2D96-424A-8138-DB26D9E81369}" vid="{F7A9F571-0041-7A4C-8F8D-56C158584FD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Wf17_presentation</Template>
  <TotalTime>6947</TotalTime>
  <Words>739</Words>
  <Application>Microsoft Office PowerPoint</Application>
  <PresentationFormat>Произвольный</PresentationFormat>
  <Paragraphs>155</Paragraphs>
  <Slides>15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Cambria</vt:lpstr>
      <vt:lpstr>Verdana</vt:lpstr>
      <vt:lpstr>Wf17_presentation</vt:lpstr>
      <vt:lpstr>Презентация PowerPoint</vt:lpstr>
      <vt:lpstr>Маркировка продукции</vt:lpstr>
      <vt:lpstr>Презентация PowerPoint</vt:lpstr>
      <vt:lpstr>Презентация PowerPoint</vt:lpstr>
      <vt:lpstr>Презентация PowerPoint</vt:lpstr>
      <vt:lpstr>Наиболее частые ошибки  при нанесении маркировки </vt:lpstr>
      <vt:lpstr>Наиболее частые ошибки  при нанесении маркировки </vt:lpstr>
      <vt:lpstr>Несоответствие значений БЖУ  указанных на упаковке. </vt:lpstr>
      <vt:lpstr>Отклонения по массе нетто</vt:lpstr>
      <vt:lpstr>Неправильное указание адреса</vt:lpstr>
      <vt:lpstr> Сведения о ГМО</vt:lpstr>
      <vt:lpstr>Шрифты</vt:lpstr>
      <vt:lpstr>Презентация PowerPoint</vt:lpstr>
      <vt:lpstr>Презентация PowerPoint</vt:lpstr>
      <vt:lpstr>Презентация PowerPoint</vt:lpstr>
    </vt:vector>
  </TitlesOfParts>
  <Manager/>
  <Company>Berry-Union.RU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Berry-Union.RU</dc:title>
  <dc:subject/>
  <dc:creator>Berry-Union.RU</dc:creator>
  <cp:keywords/>
  <dc:description/>
  <cp:lastModifiedBy>Tina Khromova</cp:lastModifiedBy>
  <cp:revision>133</cp:revision>
  <cp:lastPrinted>2017-09-01T08:27:00Z</cp:lastPrinted>
  <dcterms:created xsi:type="dcterms:W3CDTF">2017-08-31T15:35:35Z</dcterms:created>
  <dcterms:modified xsi:type="dcterms:W3CDTF">2020-03-03T08:17:08Z</dcterms:modified>
  <cp:category/>
</cp:coreProperties>
</file>